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vml" ContentType="application/vnd.openxmlformats-officedocument.vmlDrawing"/>
  <Default Extension="bin" ContentType="application/vnd.openxmlformats-officedocument.oleObject"/>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83" r:id="rId2"/>
    <p:sldMasterId id="2147483697" r:id="rId3"/>
    <p:sldMasterId id="2147483711" r:id="rId4"/>
    <p:sldMasterId id="2147483724" r:id="rId5"/>
  </p:sldMasterIdLst>
  <p:notesMasterIdLst>
    <p:notesMasterId r:id="rId72"/>
  </p:notesMasterIdLst>
  <p:sldIdLst>
    <p:sldId id="1083" r:id="rId6"/>
    <p:sldId id="849" r:id="rId7"/>
    <p:sldId id="965" r:id="rId8"/>
    <p:sldId id="966" r:id="rId9"/>
    <p:sldId id="967" r:id="rId10"/>
    <p:sldId id="968" r:id="rId11"/>
    <p:sldId id="969" r:id="rId12"/>
    <p:sldId id="970" r:id="rId13"/>
    <p:sldId id="971" r:id="rId14"/>
    <p:sldId id="972" r:id="rId15"/>
    <p:sldId id="973" r:id="rId16"/>
    <p:sldId id="974" r:id="rId17"/>
    <p:sldId id="975" r:id="rId18"/>
    <p:sldId id="850" r:id="rId19"/>
    <p:sldId id="976" r:id="rId20"/>
    <p:sldId id="852" r:id="rId21"/>
    <p:sldId id="854" r:id="rId22"/>
    <p:sldId id="855" r:id="rId23"/>
    <p:sldId id="1035" r:id="rId24"/>
    <p:sldId id="1036" r:id="rId25"/>
    <p:sldId id="859" r:id="rId26"/>
    <p:sldId id="1078" r:id="rId27"/>
    <p:sldId id="858" r:id="rId28"/>
    <p:sldId id="1032" r:id="rId29"/>
    <p:sldId id="950" r:id="rId30"/>
    <p:sldId id="951" r:id="rId31"/>
    <p:sldId id="952" r:id="rId32"/>
    <p:sldId id="953" r:id="rId33"/>
    <p:sldId id="1022" r:id="rId34"/>
    <p:sldId id="1044" r:id="rId35"/>
    <p:sldId id="1082" r:id="rId36"/>
    <p:sldId id="1045" r:id="rId37"/>
    <p:sldId id="1049" r:id="rId38"/>
    <p:sldId id="1050" r:id="rId39"/>
    <p:sldId id="1056" r:id="rId40"/>
    <p:sldId id="977" r:id="rId41"/>
    <p:sldId id="978" r:id="rId42"/>
    <p:sldId id="979" r:id="rId43"/>
    <p:sldId id="980" r:id="rId44"/>
    <p:sldId id="1079" r:id="rId45"/>
    <p:sldId id="982" r:id="rId46"/>
    <p:sldId id="1080" r:id="rId47"/>
    <p:sldId id="987" r:id="rId48"/>
    <p:sldId id="991" r:id="rId49"/>
    <p:sldId id="992" r:id="rId50"/>
    <p:sldId id="993" r:id="rId51"/>
    <p:sldId id="994" r:id="rId52"/>
    <p:sldId id="1093" r:id="rId53"/>
    <p:sldId id="1094" r:id="rId54"/>
    <p:sldId id="1095" r:id="rId55"/>
    <p:sldId id="1096" r:id="rId56"/>
    <p:sldId id="1097" r:id="rId57"/>
    <p:sldId id="1098" r:id="rId58"/>
    <p:sldId id="1088" r:id="rId59"/>
    <p:sldId id="1084" r:id="rId60"/>
    <p:sldId id="1085" r:id="rId61"/>
    <p:sldId id="1086" r:id="rId62"/>
    <p:sldId id="1087" r:id="rId63"/>
    <p:sldId id="1092" r:id="rId64"/>
    <p:sldId id="1091" r:id="rId65"/>
    <p:sldId id="1089" r:id="rId66"/>
    <p:sldId id="1099" r:id="rId67"/>
    <p:sldId id="1100" r:id="rId68"/>
    <p:sldId id="1090" r:id="rId69"/>
    <p:sldId id="1101" r:id="rId70"/>
    <p:sldId id="332" r:id="rId71"/>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128"/>
        <a:cs typeface="+mn-cs"/>
      </a:defRPr>
    </a:lvl5pPr>
    <a:lvl6pPr marL="2286000" algn="l" defTabSz="914400" rtl="0" eaLnBrk="1" latinLnBrk="0" hangingPunct="1">
      <a:defRPr sz="2400" kern="1200">
        <a:solidFill>
          <a:schemeClr val="tx1"/>
        </a:solidFill>
        <a:latin typeface="Arial" charset="0"/>
        <a:ea typeface="ＭＳ Ｐゴシック" charset="-128"/>
        <a:cs typeface="+mn-cs"/>
      </a:defRPr>
    </a:lvl6pPr>
    <a:lvl7pPr marL="2743200" algn="l" defTabSz="914400" rtl="0" eaLnBrk="1" latinLnBrk="0" hangingPunct="1">
      <a:defRPr sz="2400" kern="1200">
        <a:solidFill>
          <a:schemeClr val="tx1"/>
        </a:solidFill>
        <a:latin typeface="Arial" charset="0"/>
        <a:ea typeface="ＭＳ Ｐゴシック" charset="-128"/>
        <a:cs typeface="+mn-cs"/>
      </a:defRPr>
    </a:lvl7pPr>
    <a:lvl8pPr marL="3200400" algn="l" defTabSz="914400" rtl="0" eaLnBrk="1" latinLnBrk="0" hangingPunct="1">
      <a:defRPr sz="2400" kern="1200">
        <a:solidFill>
          <a:schemeClr val="tx1"/>
        </a:solidFill>
        <a:latin typeface="Arial" charset="0"/>
        <a:ea typeface="ＭＳ Ｐゴシック" charset="-128"/>
        <a:cs typeface="+mn-cs"/>
      </a:defRPr>
    </a:lvl8pPr>
    <a:lvl9pPr marL="3657600" algn="l" defTabSz="914400" rtl="0" eaLnBrk="1" latinLnBrk="0" hangingPunct="1">
      <a:defRPr sz="2400"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D30B"/>
    <a:srgbClr val="0DAB0F"/>
    <a:srgbClr val="E31810"/>
    <a:srgbClr val="FF00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870"/>
    <p:restoredTop sz="94665"/>
  </p:normalViewPr>
  <p:slideViewPr>
    <p:cSldViewPr>
      <p:cViewPr>
        <p:scale>
          <a:sx n="100" d="100"/>
          <a:sy n="100" d="100"/>
        </p:scale>
        <p:origin x="1872" y="11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4" Type="http://schemas.openxmlformats.org/officeDocument/2006/relationships/slide" Target="slides/slide9.xml"/><Relationship Id="rId15" Type="http://schemas.openxmlformats.org/officeDocument/2006/relationships/slide" Target="slides/slide10.xml"/><Relationship Id="rId16" Type="http://schemas.openxmlformats.org/officeDocument/2006/relationships/slide" Target="slides/slide11.xml"/><Relationship Id="rId17" Type="http://schemas.openxmlformats.org/officeDocument/2006/relationships/slide" Target="slides/slide12.xml"/><Relationship Id="rId18" Type="http://schemas.openxmlformats.org/officeDocument/2006/relationships/slide" Target="slides/slide13.xml"/><Relationship Id="rId19" Type="http://schemas.openxmlformats.org/officeDocument/2006/relationships/slide" Target="slides/slide14.xml"/><Relationship Id="rId63" Type="http://schemas.openxmlformats.org/officeDocument/2006/relationships/slide" Target="slides/slide58.xml"/><Relationship Id="rId64" Type="http://schemas.openxmlformats.org/officeDocument/2006/relationships/slide" Target="slides/slide59.xml"/><Relationship Id="rId65" Type="http://schemas.openxmlformats.org/officeDocument/2006/relationships/slide" Target="slides/slide60.xml"/><Relationship Id="rId66" Type="http://schemas.openxmlformats.org/officeDocument/2006/relationships/slide" Target="slides/slide61.xml"/><Relationship Id="rId67" Type="http://schemas.openxmlformats.org/officeDocument/2006/relationships/slide" Target="slides/slide62.xml"/><Relationship Id="rId68" Type="http://schemas.openxmlformats.org/officeDocument/2006/relationships/slide" Target="slides/slide63.xml"/><Relationship Id="rId69" Type="http://schemas.openxmlformats.org/officeDocument/2006/relationships/slide" Target="slides/slide64.xml"/><Relationship Id="rId50" Type="http://schemas.openxmlformats.org/officeDocument/2006/relationships/slide" Target="slides/slide45.xml"/><Relationship Id="rId51" Type="http://schemas.openxmlformats.org/officeDocument/2006/relationships/slide" Target="slides/slide46.xml"/><Relationship Id="rId52" Type="http://schemas.openxmlformats.org/officeDocument/2006/relationships/slide" Target="slides/slide47.xml"/><Relationship Id="rId53" Type="http://schemas.openxmlformats.org/officeDocument/2006/relationships/slide" Target="slides/slide48.xml"/><Relationship Id="rId54" Type="http://schemas.openxmlformats.org/officeDocument/2006/relationships/slide" Target="slides/slide49.xml"/><Relationship Id="rId55" Type="http://schemas.openxmlformats.org/officeDocument/2006/relationships/slide" Target="slides/slide50.xml"/><Relationship Id="rId56" Type="http://schemas.openxmlformats.org/officeDocument/2006/relationships/slide" Target="slides/slide51.xml"/><Relationship Id="rId57" Type="http://schemas.openxmlformats.org/officeDocument/2006/relationships/slide" Target="slides/slide52.xml"/><Relationship Id="rId58" Type="http://schemas.openxmlformats.org/officeDocument/2006/relationships/slide" Target="slides/slide53.xml"/><Relationship Id="rId59" Type="http://schemas.openxmlformats.org/officeDocument/2006/relationships/slide" Target="slides/slide54.xml"/><Relationship Id="rId40" Type="http://schemas.openxmlformats.org/officeDocument/2006/relationships/slide" Target="slides/slide35.xml"/><Relationship Id="rId41" Type="http://schemas.openxmlformats.org/officeDocument/2006/relationships/slide" Target="slides/slide36.xml"/><Relationship Id="rId42" Type="http://schemas.openxmlformats.org/officeDocument/2006/relationships/slide" Target="slides/slide37.xml"/><Relationship Id="rId43" Type="http://schemas.openxmlformats.org/officeDocument/2006/relationships/slide" Target="slides/slide38.xml"/><Relationship Id="rId44" Type="http://schemas.openxmlformats.org/officeDocument/2006/relationships/slide" Target="slides/slide39.xml"/><Relationship Id="rId45" Type="http://schemas.openxmlformats.org/officeDocument/2006/relationships/slide" Target="slides/slide40.xml"/><Relationship Id="rId46" Type="http://schemas.openxmlformats.org/officeDocument/2006/relationships/slide" Target="slides/slide41.xml"/><Relationship Id="rId47" Type="http://schemas.openxmlformats.org/officeDocument/2006/relationships/slide" Target="slides/slide42.xml"/><Relationship Id="rId48" Type="http://schemas.openxmlformats.org/officeDocument/2006/relationships/slide" Target="slides/slide43.xml"/><Relationship Id="rId49" Type="http://schemas.openxmlformats.org/officeDocument/2006/relationships/slide" Target="slides/slide44.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9" Type="http://schemas.openxmlformats.org/officeDocument/2006/relationships/slide" Target="slides/slide4.xml"/><Relationship Id="rId30" Type="http://schemas.openxmlformats.org/officeDocument/2006/relationships/slide" Target="slides/slide25.xml"/><Relationship Id="rId31" Type="http://schemas.openxmlformats.org/officeDocument/2006/relationships/slide" Target="slides/slide26.xml"/><Relationship Id="rId32" Type="http://schemas.openxmlformats.org/officeDocument/2006/relationships/slide" Target="slides/slide27.xml"/><Relationship Id="rId33" Type="http://schemas.openxmlformats.org/officeDocument/2006/relationships/slide" Target="slides/slide28.xml"/><Relationship Id="rId34" Type="http://schemas.openxmlformats.org/officeDocument/2006/relationships/slide" Target="slides/slide29.xml"/><Relationship Id="rId35" Type="http://schemas.openxmlformats.org/officeDocument/2006/relationships/slide" Target="slides/slide30.xml"/><Relationship Id="rId36" Type="http://schemas.openxmlformats.org/officeDocument/2006/relationships/slide" Target="slides/slide31.xml"/><Relationship Id="rId37" Type="http://schemas.openxmlformats.org/officeDocument/2006/relationships/slide" Target="slides/slide32.xml"/><Relationship Id="rId38" Type="http://schemas.openxmlformats.org/officeDocument/2006/relationships/slide" Target="slides/slide33.xml"/><Relationship Id="rId39" Type="http://schemas.openxmlformats.org/officeDocument/2006/relationships/slide" Target="slides/slide34.xml"/><Relationship Id="rId70" Type="http://schemas.openxmlformats.org/officeDocument/2006/relationships/slide" Target="slides/slide65.xml"/><Relationship Id="rId71" Type="http://schemas.openxmlformats.org/officeDocument/2006/relationships/slide" Target="slides/slide66.xml"/><Relationship Id="rId72" Type="http://schemas.openxmlformats.org/officeDocument/2006/relationships/notesMaster" Target="notesMasters/notesMaster1.xml"/><Relationship Id="rId20" Type="http://schemas.openxmlformats.org/officeDocument/2006/relationships/slide" Target="slides/slide15.xml"/><Relationship Id="rId21" Type="http://schemas.openxmlformats.org/officeDocument/2006/relationships/slide" Target="slides/slide16.xml"/><Relationship Id="rId22" Type="http://schemas.openxmlformats.org/officeDocument/2006/relationships/slide" Target="slides/slide17.xml"/><Relationship Id="rId23" Type="http://schemas.openxmlformats.org/officeDocument/2006/relationships/slide" Target="slides/slide18.xml"/><Relationship Id="rId24" Type="http://schemas.openxmlformats.org/officeDocument/2006/relationships/slide" Target="slides/slide19.xml"/><Relationship Id="rId25" Type="http://schemas.openxmlformats.org/officeDocument/2006/relationships/slide" Target="slides/slide20.xml"/><Relationship Id="rId26" Type="http://schemas.openxmlformats.org/officeDocument/2006/relationships/slide" Target="slides/slide21.xml"/><Relationship Id="rId27" Type="http://schemas.openxmlformats.org/officeDocument/2006/relationships/slide" Target="slides/slide22.xml"/><Relationship Id="rId28" Type="http://schemas.openxmlformats.org/officeDocument/2006/relationships/slide" Target="slides/slide23.xml"/><Relationship Id="rId29" Type="http://schemas.openxmlformats.org/officeDocument/2006/relationships/slide" Target="slides/slide24.xml"/><Relationship Id="rId73" Type="http://schemas.openxmlformats.org/officeDocument/2006/relationships/presProps" Target="presProps.xml"/><Relationship Id="rId74" Type="http://schemas.openxmlformats.org/officeDocument/2006/relationships/viewProps" Target="viewProps.xml"/><Relationship Id="rId75" Type="http://schemas.openxmlformats.org/officeDocument/2006/relationships/theme" Target="theme/theme1.xml"/><Relationship Id="rId76" Type="http://schemas.openxmlformats.org/officeDocument/2006/relationships/tableStyles" Target="tableStyles.xml"/><Relationship Id="rId60" Type="http://schemas.openxmlformats.org/officeDocument/2006/relationships/slide" Target="slides/slide55.xml"/><Relationship Id="rId61" Type="http://schemas.openxmlformats.org/officeDocument/2006/relationships/slide" Target="slides/slide56.xml"/><Relationship Id="rId62" Type="http://schemas.openxmlformats.org/officeDocument/2006/relationships/slide" Target="slides/slide57.xml"/><Relationship Id="rId10" Type="http://schemas.openxmlformats.org/officeDocument/2006/relationships/slide" Target="slides/slide5.xml"/><Relationship Id="rId11" Type="http://schemas.openxmlformats.org/officeDocument/2006/relationships/slide" Target="slides/slide6.xml"/><Relationship Id="rId12"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ea typeface="ＭＳ Ｐゴシック" charset="-128"/>
                <a:cs typeface="ＭＳ Ｐゴシック" charset="-128"/>
              </a:defRPr>
            </a:lvl1pPr>
          </a:lstStyle>
          <a:p>
            <a:pPr>
              <a:defRPr/>
            </a:pPr>
            <a:endParaRPr lang="it-IT"/>
          </a:p>
        </p:txBody>
      </p:sp>
      <p:sp>
        <p:nvSpPr>
          <p:cNvPr id="11267"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ea typeface="ＭＳ Ｐゴシック" charset="-128"/>
                <a:cs typeface="ＭＳ Ｐゴシック" charset="-128"/>
              </a:defRPr>
            </a:lvl1pPr>
          </a:lstStyle>
          <a:p>
            <a:pPr>
              <a:defRPr/>
            </a:pPr>
            <a:endParaRPr lang="it-IT"/>
          </a:p>
        </p:txBody>
      </p:sp>
      <p:sp>
        <p:nvSpPr>
          <p:cNvPr id="256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Lst>
        </p:spPr>
      </p:sp>
      <p:sp>
        <p:nvSpPr>
          <p:cNvPr id="11269"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11270"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ea typeface="ＭＳ Ｐゴシック" charset="-128"/>
                <a:cs typeface="ＭＳ Ｐゴシック" charset="-128"/>
              </a:defRPr>
            </a:lvl1pPr>
          </a:lstStyle>
          <a:p>
            <a:pPr>
              <a:defRPr/>
            </a:pPr>
            <a:endParaRPr lang="it-IT"/>
          </a:p>
        </p:txBody>
      </p:sp>
      <p:sp>
        <p:nvSpPr>
          <p:cNvPr id="11271"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A42A0AC2-7BDF-D74B-ACAF-1702E9B0ED70}" type="slidenum">
              <a:rPr lang="it-IT" altLang="it-IT"/>
              <a:pPr/>
              <a:t>‹n.›</a:t>
            </a:fld>
            <a:endParaRPr lang="it-IT" altLang="it-IT"/>
          </a:p>
        </p:txBody>
      </p:sp>
    </p:spTree>
    <p:extLst>
      <p:ext uri="{BB962C8B-B14F-4D97-AF65-F5344CB8AC3E}">
        <p14:creationId xmlns:p14="http://schemas.microsoft.com/office/powerpoint/2010/main" val="39662903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200">
                <a:solidFill>
                  <a:schemeClr val="tx1"/>
                </a:solidFill>
                <a:latin typeface="Arial" charset="0"/>
                <a:ea typeface="ＭＳ Ｐゴシック" charset="0"/>
                <a:cs typeface="ＭＳ Ｐゴシック" charset="0"/>
              </a:defRPr>
            </a:lvl1pPr>
            <a:lvl2pPr marL="742950" indent="-285750">
              <a:defRPr sz="1200">
                <a:solidFill>
                  <a:schemeClr val="tx1"/>
                </a:solidFill>
                <a:latin typeface="Arial" charset="0"/>
                <a:ea typeface="ＭＳ Ｐゴシック" charset="0"/>
              </a:defRPr>
            </a:lvl2pPr>
            <a:lvl3pPr marL="1143000" indent="-228600">
              <a:defRPr sz="1200">
                <a:solidFill>
                  <a:schemeClr val="tx1"/>
                </a:solidFill>
                <a:latin typeface="Arial" charset="0"/>
                <a:ea typeface="ＭＳ Ｐゴシック" charset="0"/>
              </a:defRPr>
            </a:lvl3pPr>
            <a:lvl4pPr marL="1600200" indent="-228600">
              <a:defRPr sz="1200">
                <a:solidFill>
                  <a:schemeClr val="tx1"/>
                </a:solidFill>
                <a:latin typeface="Arial" charset="0"/>
                <a:ea typeface="ＭＳ Ｐゴシック" charset="0"/>
              </a:defRPr>
            </a:lvl4pPr>
            <a:lvl5pPr marL="2057400" indent="-228600">
              <a:defRPr sz="1200">
                <a:solidFill>
                  <a:schemeClr val="tx1"/>
                </a:solidFill>
                <a:latin typeface="Arial" charset="0"/>
                <a:ea typeface="ＭＳ Ｐゴシック" charset="0"/>
              </a:defRPr>
            </a:lvl5pPr>
            <a:lvl6pPr marL="2514600" indent="-228600" eaLnBrk="0" fontAlgn="base" hangingPunct="0">
              <a:spcBef>
                <a:spcPct val="30000"/>
              </a:spcBef>
              <a:spcAft>
                <a:spcPct val="0"/>
              </a:spcAft>
              <a:defRPr sz="1200">
                <a:solidFill>
                  <a:schemeClr val="tx1"/>
                </a:solidFill>
                <a:latin typeface="Arial" charset="0"/>
                <a:ea typeface="ＭＳ Ｐゴシック" charset="0"/>
              </a:defRPr>
            </a:lvl6pPr>
            <a:lvl7pPr marL="2971800" indent="-228600" eaLnBrk="0" fontAlgn="base" hangingPunct="0">
              <a:spcBef>
                <a:spcPct val="30000"/>
              </a:spcBef>
              <a:spcAft>
                <a:spcPct val="0"/>
              </a:spcAft>
              <a:defRPr sz="1200">
                <a:solidFill>
                  <a:schemeClr val="tx1"/>
                </a:solidFill>
                <a:latin typeface="Arial" charset="0"/>
                <a:ea typeface="ＭＳ Ｐゴシック" charset="0"/>
              </a:defRPr>
            </a:lvl7pPr>
            <a:lvl8pPr marL="3429000" indent="-228600" eaLnBrk="0" fontAlgn="base" hangingPunct="0">
              <a:spcBef>
                <a:spcPct val="30000"/>
              </a:spcBef>
              <a:spcAft>
                <a:spcPct val="0"/>
              </a:spcAft>
              <a:defRPr sz="1200">
                <a:solidFill>
                  <a:schemeClr val="tx1"/>
                </a:solidFill>
                <a:latin typeface="Arial" charset="0"/>
                <a:ea typeface="ＭＳ Ｐゴシック" charset="0"/>
              </a:defRPr>
            </a:lvl8pPr>
            <a:lvl9pPr marL="3886200" indent="-228600" eaLnBrk="0" fontAlgn="base" hangingPunct="0">
              <a:spcBef>
                <a:spcPct val="30000"/>
              </a:spcBef>
              <a:spcAft>
                <a:spcPct val="0"/>
              </a:spcAft>
              <a:defRPr sz="1200">
                <a:solidFill>
                  <a:schemeClr val="tx1"/>
                </a:solidFill>
                <a:latin typeface="Arial" charset="0"/>
                <a:ea typeface="ＭＳ Ｐゴシック" charset="0"/>
              </a:defRPr>
            </a:lvl9pPr>
          </a:lstStyle>
          <a:p>
            <a:fld id="{1255E642-5032-EE4C-935D-ACFDA382A65D}" type="slidenum">
              <a:rPr lang="it-IT">
                <a:solidFill>
                  <a:srgbClr val="000000"/>
                </a:solidFill>
              </a:rPr>
              <a:pPr/>
              <a:t>1</a:t>
            </a:fld>
            <a:endParaRPr lang="it-IT">
              <a:solidFill>
                <a:srgbClr val="000000"/>
              </a:solidFill>
            </a:endParaRPr>
          </a:p>
        </p:txBody>
      </p:sp>
      <p:sp>
        <p:nvSpPr>
          <p:cNvPr id="371714" name="Rectangle 1026"/>
          <p:cNvSpPr>
            <a:spLocks noGrp="1" noRot="1" noChangeAspect="1" noChangeArrowheads="1" noTextEdit="1"/>
          </p:cNvSpPr>
          <p:nvPr>
            <p:ph type="sldImg"/>
          </p:nvPr>
        </p:nvSpPr>
        <p:spPr>
          <a:xfrm>
            <a:off x="1143000" y="685800"/>
            <a:ext cx="4572000" cy="3429000"/>
          </a:xfrm>
          <a:solidFill>
            <a:srgbClr val="FFFFFF"/>
          </a:solidFill>
          <a:ln/>
        </p:spPr>
      </p:sp>
      <p:sp>
        <p:nvSpPr>
          <p:cNvPr id="3717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180918166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7890D89-C356-FD46-9257-4181FE254703}" type="slidenum">
              <a:rPr lang="it-IT" altLang="it-IT" sz="1200"/>
              <a:pPr/>
              <a:t>14</a:t>
            </a:fld>
            <a:endParaRPr lang="it-IT" altLang="it-IT" sz="1200"/>
          </a:p>
        </p:txBody>
      </p:sp>
      <p:sp>
        <p:nvSpPr>
          <p:cNvPr id="53251" name="Rectangle 2"/>
          <p:cNvSpPr>
            <a:spLocks noGrp="1" noRot="1" noChangeAspect="1" noChangeArrowheads="1"/>
          </p:cNvSpPr>
          <p:nvPr>
            <p:ph type="sldImg"/>
          </p:nvPr>
        </p:nvSpPr>
        <p:spPr>
          <a:solidFill>
            <a:srgbClr val="FFFFFF"/>
          </a:solidFill>
          <a:ln/>
        </p:spPr>
      </p:sp>
      <p:sp>
        <p:nvSpPr>
          <p:cNvPr id="532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465233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ABD8F71-1AFB-4347-B806-67DEBD5E8291}" type="slidenum">
              <a:rPr lang="it-IT" altLang="it-IT" sz="1200"/>
              <a:pPr/>
              <a:t>15</a:t>
            </a:fld>
            <a:endParaRPr lang="it-IT" altLang="it-IT" sz="1200"/>
          </a:p>
        </p:txBody>
      </p:sp>
      <p:sp>
        <p:nvSpPr>
          <p:cNvPr id="55299" name="Rectangle 2"/>
          <p:cNvSpPr>
            <a:spLocks noGrp="1" noRot="1" noChangeAspect="1" noChangeArrowheads="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9778492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C18AC966-5387-1E46-8221-293EB42E6993}" type="slidenum">
              <a:rPr lang="it-IT" altLang="it-IT" sz="1200"/>
              <a:pPr/>
              <a:t>16</a:t>
            </a:fld>
            <a:endParaRPr lang="it-IT" altLang="it-IT" sz="1200"/>
          </a:p>
        </p:txBody>
      </p:sp>
      <p:sp>
        <p:nvSpPr>
          <p:cNvPr id="57347" name="Rectangle 2"/>
          <p:cNvSpPr>
            <a:spLocks noGrp="1" noRot="1" noChangeAspect="1" noChangeArrowheads="1"/>
          </p:cNvSpPr>
          <p:nvPr>
            <p:ph type="sldImg"/>
          </p:nvPr>
        </p:nvSpPr>
        <p:spPr>
          <a:solidFill>
            <a:srgbClr val="FFFFFF"/>
          </a:solidFill>
          <a:ln/>
        </p:spPr>
      </p:sp>
      <p:sp>
        <p:nvSpPr>
          <p:cNvPr id="5734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9153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2E4B4382-44D6-B945-A00C-66E46E25EFE6}" type="slidenum">
              <a:rPr lang="it-IT" altLang="it-IT" sz="1200"/>
              <a:pPr/>
              <a:t>17</a:t>
            </a:fld>
            <a:endParaRPr lang="it-IT" altLang="it-IT" sz="1200"/>
          </a:p>
        </p:txBody>
      </p:sp>
      <p:sp>
        <p:nvSpPr>
          <p:cNvPr id="61443" name="Rectangle 2"/>
          <p:cNvSpPr>
            <a:spLocks noGrp="1" noRot="1" noChangeAspect="1" noChangeArrowheads="1"/>
          </p:cNvSpPr>
          <p:nvPr>
            <p:ph type="sldImg"/>
          </p:nvPr>
        </p:nvSpPr>
        <p:spPr>
          <a:solidFill>
            <a:srgbClr val="FFFFFF"/>
          </a:solidFill>
          <a:ln/>
        </p:spPr>
      </p:sp>
      <p:sp>
        <p:nvSpPr>
          <p:cNvPr id="6144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769860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D04C330-241A-0640-9C3C-6001BE944D75}" type="slidenum">
              <a:rPr lang="it-IT" altLang="it-IT" sz="1200"/>
              <a:pPr/>
              <a:t>18</a:t>
            </a:fld>
            <a:endParaRPr lang="it-IT" altLang="it-IT" sz="1200"/>
          </a:p>
        </p:txBody>
      </p:sp>
      <p:sp>
        <p:nvSpPr>
          <p:cNvPr id="63491" name="Rectangle 2"/>
          <p:cNvSpPr>
            <a:spLocks noGrp="1" noRot="1" noChangeAspect="1" noChangeArrowheads="1"/>
          </p:cNvSpPr>
          <p:nvPr>
            <p:ph type="sldImg"/>
          </p:nvPr>
        </p:nvSpPr>
        <p:spPr>
          <a:solidFill>
            <a:srgbClr val="FFFFFF"/>
          </a:solidFill>
          <a:ln/>
        </p:spPr>
      </p:sp>
      <p:sp>
        <p:nvSpPr>
          <p:cNvPr id="6349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248201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A635A8F-9C0E-5E44-998D-7A64547DCD31}" type="slidenum">
              <a:rPr lang="it-IT" altLang="it-IT" sz="1200"/>
              <a:pPr/>
              <a:t>19</a:t>
            </a:fld>
            <a:endParaRPr lang="it-IT" altLang="it-IT" sz="1200"/>
          </a:p>
        </p:txBody>
      </p:sp>
      <p:sp>
        <p:nvSpPr>
          <p:cNvPr id="65539" name="Rectangle 1026"/>
          <p:cNvSpPr>
            <a:spLocks noGrp="1" noRot="1" noChangeAspect="1" noChangeArrowheads="1" noTextEdit="1"/>
          </p:cNvSpPr>
          <p:nvPr>
            <p:ph type="sldImg"/>
          </p:nvPr>
        </p:nvSpPr>
        <p:spPr>
          <a:ln/>
        </p:spPr>
      </p:sp>
      <p:sp>
        <p:nvSpPr>
          <p:cNvPr id="65540"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it-IT"/>
          </a:p>
        </p:txBody>
      </p:sp>
    </p:spTree>
    <p:extLst>
      <p:ext uri="{BB962C8B-B14F-4D97-AF65-F5344CB8AC3E}">
        <p14:creationId xmlns:p14="http://schemas.microsoft.com/office/powerpoint/2010/main" val="1910615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497F69F-65B8-A547-8AC5-92AEF6781F47}" type="slidenum">
              <a:rPr lang="it-IT" altLang="it-IT" sz="1200"/>
              <a:pPr/>
              <a:t>20</a:t>
            </a:fld>
            <a:endParaRPr lang="it-IT" altLang="it-IT" sz="120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it-IT"/>
          </a:p>
        </p:txBody>
      </p:sp>
    </p:spTree>
    <p:extLst>
      <p:ext uri="{BB962C8B-B14F-4D97-AF65-F5344CB8AC3E}">
        <p14:creationId xmlns:p14="http://schemas.microsoft.com/office/powerpoint/2010/main" val="394222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C1BCA9A-5F35-924A-9BAC-85589B017F15}" type="slidenum">
              <a:rPr lang="it-IT" altLang="it-IT" sz="1200"/>
              <a:pPr/>
              <a:t>21</a:t>
            </a:fld>
            <a:endParaRPr lang="it-IT" altLang="it-IT" sz="1200"/>
          </a:p>
        </p:txBody>
      </p:sp>
      <p:sp>
        <p:nvSpPr>
          <p:cNvPr id="69635" name="Rectangle 2"/>
          <p:cNvSpPr>
            <a:spLocks noGrp="1" noRot="1" noChangeAspect="1" noChangeArrowheads="1"/>
          </p:cNvSpPr>
          <p:nvPr>
            <p:ph type="sldImg"/>
          </p:nvPr>
        </p:nvSpPr>
        <p:spPr>
          <a:solidFill>
            <a:srgbClr val="FFFFFF"/>
          </a:solidFill>
          <a:ln/>
        </p:spPr>
      </p:sp>
      <p:sp>
        <p:nvSpPr>
          <p:cNvPr id="6963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707901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D239579-61F0-8C45-901D-9D19D29B6472}" type="slidenum">
              <a:rPr lang="it-IT" altLang="it-IT" sz="1200"/>
              <a:pPr/>
              <a:t>23</a:t>
            </a:fld>
            <a:endParaRPr lang="it-IT" altLang="it-IT" sz="1200"/>
          </a:p>
        </p:txBody>
      </p:sp>
      <p:sp>
        <p:nvSpPr>
          <p:cNvPr id="72707" name="Rectangle 2"/>
          <p:cNvSpPr>
            <a:spLocks noGrp="1" noRot="1" noChangeAspect="1" noChangeArrowheads="1"/>
          </p:cNvSpPr>
          <p:nvPr>
            <p:ph type="sldImg"/>
          </p:nvPr>
        </p:nvSpPr>
        <p:spPr>
          <a:solidFill>
            <a:srgbClr val="FFFFFF"/>
          </a:solidFill>
          <a:ln/>
        </p:spPr>
      </p:sp>
      <p:sp>
        <p:nvSpPr>
          <p:cNvPr id="727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639761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A5A70DD-8526-DC43-84FB-F33B7E618ECF}" type="slidenum">
              <a:rPr lang="it-IT" altLang="it-IT" sz="1200"/>
              <a:pPr/>
              <a:t>25</a:t>
            </a:fld>
            <a:endParaRPr lang="it-IT" altLang="it-IT" sz="1200"/>
          </a:p>
        </p:txBody>
      </p:sp>
      <p:sp>
        <p:nvSpPr>
          <p:cNvPr id="94211" name="Rectangle 1026"/>
          <p:cNvSpPr>
            <a:spLocks noGrp="1" noRot="1" noChangeAspect="1" noChangeArrowheads="1" noTextEdit="1"/>
          </p:cNvSpPr>
          <p:nvPr>
            <p:ph type="sldImg"/>
          </p:nvPr>
        </p:nvSpPr>
        <p:spPr>
          <a:ln/>
        </p:spPr>
      </p:sp>
      <p:sp>
        <p:nvSpPr>
          <p:cNvPr id="94212"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21918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0E3C988-DA38-8A4F-A77E-46D07B3C086A}" type="slidenum">
              <a:rPr lang="it-IT" altLang="it-IT" sz="1200"/>
              <a:pPr/>
              <a:t>2</a:t>
            </a:fld>
            <a:endParaRPr lang="it-IT" altLang="it-IT" sz="1200"/>
          </a:p>
        </p:txBody>
      </p:sp>
      <p:sp>
        <p:nvSpPr>
          <p:cNvPr id="32771" name="Rectangle 2"/>
          <p:cNvSpPr>
            <a:spLocks noGrp="1" noRot="1" noChangeAspect="1" noChangeArrowheads="1"/>
          </p:cNvSpPr>
          <p:nvPr>
            <p:ph type="sldImg"/>
          </p:nvPr>
        </p:nvSpPr>
        <p:spPr>
          <a:solidFill>
            <a:srgbClr val="FFFFFF"/>
          </a:solidFill>
          <a:ln/>
        </p:spPr>
      </p:sp>
      <p:sp>
        <p:nvSpPr>
          <p:cNvPr id="3277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6319845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4B50E543-732B-5448-AFC4-6E2762434421}" type="slidenum">
              <a:rPr lang="it-IT" altLang="it-IT" sz="1200"/>
              <a:pPr/>
              <a:t>26</a:t>
            </a:fld>
            <a:endParaRPr lang="it-IT" altLang="it-IT" sz="1200"/>
          </a:p>
        </p:txBody>
      </p:sp>
      <p:sp>
        <p:nvSpPr>
          <p:cNvPr id="96259" name="Rectangle 1026"/>
          <p:cNvSpPr>
            <a:spLocks noGrp="1" noRot="1" noChangeAspect="1" noChangeArrowheads="1" noTextEdit="1"/>
          </p:cNvSpPr>
          <p:nvPr>
            <p:ph type="sldImg"/>
          </p:nvPr>
        </p:nvSpPr>
        <p:spPr>
          <a:ln/>
        </p:spPr>
      </p:sp>
      <p:sp>
        <p:nvSpPr>
          <p:cNvPr id="96260"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116269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F9810AED-70C6-DD45-A99B-7C46C6D03A28}" type="slidenum">
              <a:rPr lang="it-IT" altLang="it-IT" sz="1200"/>
              <a:pPr/>
              <a:t>27</a:t>
            </a:fld>
            <a:endParaRPr lang="it-IT" altLang="it-IT" sz="1200"/>
          </a:p>
        </p:txBody>
      </p:sp>
      <p:sp>
        <p:nvSpPr>
          <p:cNvPr id="98307" name="Rectangle 2"/>
          <p:cNvSpPr>
            <a:spLocks noGrp="1" noRot="1" noChangeAspect="1" noChangeArrowheads="1"/>
          </p:cNvSpPr>
          <p:nvPr>
            <p:ph type="sldImg"/>
          </p:nvPr>
        </p:nvSpPr>
        <p:spPr>
          <a:solidFill>
            <a:srgbClr val="FFFFFF"/>
          </a:solidFill>
          <a:ln/>
        </p:spPr>
      </p:sp>
      <p:sp>
        <p:nvSpPr>
          <p:cNvPr id="983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442673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9A769D5-E81E-2D43-A456-E011A08A1302}" type="slidenum">
              <a:rPr lang="it-IT" altLang="it-IT" sz="1200"/>
              <a:pPr/>
              <a:t>28</a:t>
            </a:fld>
            <a:endParaRPr lang="it-IT" altLang="it-IT" sz="1200"/>
          </a:p>
        </p:txBody>
      </p:sp>
      <p:sp>
        <p:nvSpPr>
          <p:cNvPr id="100355" name="Rectangle 2"/>
          <p:cNvSpPr>
            <a:spLocks noGrp="1" noRot="1" noChangeAspect="1" noChangeArrowheads="1"/>
          </p:cNvSpPr>
          <p:nvPr>
            <p:ph type="sldImg"/>
          </p:nvPr>
        </p:nvSpPr>
        <p:spPr>
          <a:solidFill>
            <a:srgbClr val="FFFFFF"/>
          </a:solidFill>
          <a:ln/>
        </p:spPr>
      </p:sp>
      <p:sp>
        <p:nvSpPr>
          <p:cNvPr id="100356"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9188876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D53E6EAF-0AC6-B24C-8593-B484389A6942}" type="slidenum">
              <a:rPr lang="it-IT" altLang="it-IT" sz="1200"/>
              <a:pPr/>
              <a:t>36</a:t>
            </a:fld>
            <a:endParaRPr lang="it-IT" altLang="it-IT" sz="1200"/>
          </a:p>
        </p:txBody>
      </p:sp>
      <p:sp>
        <p:nvSpPr>
          <p:cNvPr id="102403" name="Rectangle 2"/>
          <p:cNvSpPr>
            <a:spLocks noGrp="1" noRot="1" noChangeAspect="1" noChangeArrowheads="1"/>
          </p:cNvSpPr>
          <p:nvPr>
            <p:ph type="sldImg"/>
          </p:nvPr>
        </p:nvSpPr>
        <p:spPr>
          <a:solidFill>
            <a:srgbClr val="FFFFFF"/>
          </a:solidFill>
          <a:ln/>
        </p:spPr>
      </p:sp>
      <p:sp>
        <p:nvSpPr>
          <p:cNvPr id="102404"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9836300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64C6C3BD-0CDC-744D-8C80-096896B3B793}" type="slidenum">
              <a:rPr lang="it-IT" altLang="it-IT" sz="1200"/>
              <a:pPr/>
              <a:t>37</a:t>
            </a:fld>
            <a:endParaRPr lang="it-IT" altLang="it-IT" sz="1200"/>
          </a:p>
        </p:txBody>
      </p:sp>
      <p:sp>
        <p:nvSpPr>
          <p:cNvPr id="104451" name="Rectangle 2"/>
          <p:cNvSpPr>
            <a:spLocks noGrp="1" noRot="1" noChangeAspect="1" noChangeArrowheads="1"/>
          </p:cNvSpPr>
          <p:nvPr>
            <p:ph type="sldImg"/>
          </p:nvPr>
        </p:nvSpPr>
        <p:spPr>
          <a:solidFill>
            <a:srgbClr val="FFFFFF"/>
          </a:solidFill>
          <a:ln/>
        </p:spPr>
      </p:sp>
      <p:sp>
        <p:nvSpPr>
          <p:cNvPr id="104452"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1334853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A774B6-24D0-A24F-A465-B9504E09FAAC}" type="slidenum">
              <a:rPr lang="it-IT" altLang="it-IT" sz="1200"/>
              <a:pPr/>
              <a:t>41</a:t>
            </a:fld>
            <a:endParaRPr lang="it-IT" altLang="it-IT" sz="1200"/>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645155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6B1F71D-553E-3E4B-BE0E-93EF1809CB7A}" type="slidenum">
              <a:rPr lang="it-IT" altLang="it-IT" sz="1200">
                <a:solidFill>
                  <a:srgbClr val="000000"/>
                </a:solidFill>
              </a:rPr>
              <a:pPr/>
              <a:t>42</a:t>
            </a:fld>
            <a:endParaRPr lang="it-IT" altLang="it-IT" sz="1200">
              <a:solidFill>
                <a:srgbClr val="000000"/>
              </a:solidFill>
            </a:endParaRP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GB" altLang="it-IT"/>
              <a:t>L’analisi mostra le aree che integrano il segnale motorio legato all’osservazione della mano con l’informazione dell’espressione dinamica dell’emozione. L’analisi ha preso in considerazione i voxel attivi in almeno una delle condizioni sperimentali (7 condizioni: Any condition vs. rest).  I contrasti sono stati mascherati con solo quelle aree. Abbiamo preso, per definire l’integrazione azione/contesto emotivo, le aree più attive nella condizione più complessa (attore intero) rispetto alla media delle attivazioni degli stimoli componenti (mano e faccia) per ognuna delle emozioni (neutro, rabbia, gioia). Does the observation of action embedded in an emotional context elicit any larger activation than that elicited by the mean responses to the component stimuli?</a:t>
            </a:r>
            <a:r>
              <a:rPr lang="en-GB" altLang="it-IT" b="1"/>
              <a:t> In IFG (a differenza di STS) faccia e azione sono entrambe differenti dall’azione in contesto emotivo (AA). Quindi contribuiscono in ugual misura all’integrazione della informazione emotiva e motoria. In STS la modulazione (sia per la rabbia che per la gioia) è principalmente dovuta alla faccia. Nel parietale a dx e sin c’è un’integrazione come in IFG (MM)</a:t>
            </a:r>
          </a:p>
          <a:p>
            <a:pPr eaLnBrk="1" hangingPunct="1"/>
            <a:endParaRPr lang="en-US" altLang="it-IT"/>
          </a:p>
        </p:txBody>
      </p:sp>
    </p:spTree>
    <p:extLst>
      <p:ext uri="{BB962C8B-B14F-4D97-AF65-F5344CB8AC3E}">
        <p14:creationId xmlns:p14="http://schemas.microsoft.com/office/powerpoint/2010/main" val="4896725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AE83B19F-629A-D64A-80E9-8A9C19B9400D}" type="slidenum">
              <a:rPr lang="it-IT" altLang="it-IT" sz="1200"/>
              <a:pPr/>
              <a:t>45</a:t>
            </a:fld>
            <a:endParaRPr lang="it-IT" altLang="it-IT" sz="1200"/>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it-IT"/>
              <a:t>Per vedere l’effetto dell’emozione abbiamo fatto su tutte le aree attive in almeno una condizione il contrasto  tra ciascuna delle azioni in contesto emotivo rispetto all’azione in contesto neutro.</a:t>
            </a:r>
          </a:p>
          <a:p>
            <a:pPr eaLnBrk="1" hangingPunct="1"/>
            <a:endParaRPr lang="en-US" altLang="it-IT"/>
          </a:p>
        </p:txBody>
      </p:sp>
    </p:spTree>
    <p:extLst>
      <p:ext uri="{BB962C8B-B14F-4D97-AF65-F5344CB8AC3E}">
        <p14:creationId xmlns:p14="http://schemas.microsoft.com/office/powerpoint/2010/main" val="7691285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C11C2B-952A-6F47-BD82-9CE470E0F969}" type="slidenum">
              <a:rPr lang="it-IT" sz="1200">
                <a:solidFill>
                  <a:srgbClr val="000000"/>
                </a:solidFill>
                <a:latin typeface="Calibri" charset="0"/>
              </a:rPr>
              <a:pPr eaLnBrk="1" hangingPunct="1"/>
              <a:t>55</a:t>
            </a:fld>
            <a:endParaRPr lang="it-IT" sz="1200">
              <a:solidFill>
                <a:srgbClr val="000000"/>
              </a:solidFill>
              <a:latin typeface="Calibri" charset="0"/>
            </a:endParaRPr>
          </a:p>
        </p:txBody>
      </p:sp>
      <p:sp>
        <p:nvSpPr>
          <p:cNvPr id="69634" name="Rectangle 1026"/>
          <p:cNvSpPr>
            <a:spLocks noGrp="1" noRot="1" noChangeAspect="1" noChangeArrowheads="1" noTextEdit="1"/>
          </p:cNvSpPr>
          <p:nvPr>
            <p:ph type="sldImg"/>
          </p:nvPr>
        </p:nvSpPr>
        <p:spPr>
          <a:ln/>
        </p:spPr>
      </p:sp>
      <p:sp>
        <p:nvSpPr>
          <p:cNvPr id="69635"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B02F45BA-AE7C-A54E-B194-E917DC4CD125}" type="slidenum">
              <a:rPr lang="it-IT" altLang="it-IT" sz="1200"/>
              <a:pPr/>
              <a:t>66</a:t>
            </a:fld>
            <a:endParaRPr lang="it-IT" altLang="it-IT" sz="1200"/>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1057934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7D96D41-1B93-B84B-BE7B-D066D4763719}" type="slidenum">
              <a:rPr lang="it-IT" altLang="it-IT" sz="1200"/>
              <a:pPr/>
              <a:t>3</a:t>
            </a:fld>
            <a:endParaRPr lang="it-IT" altLang="it-IT" sz="1200"/>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it-IT"/>
          </a:p>
        </p:txBody>
      </p:sp>
    </p:spTree>
    <p:extLst>
      <p:ext uri="{BB962C8B-B14F-4D97-AF65-F5344CB8AC3E}">
        <p14:creationId xmlns:p14="http://schemas.microsoft.com/office/powerpoint/2010/main" val="3107852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110CFDC3-05CF-CA4C-BE50-E790CF744CFA}" type="slidenum">
              <a:rPr lang="it-IT" altLang="it-IT" sz="1200"/>
              <a:pPr/>
              <a:t>4</a:t>
            </a:fld>
            <a:endParaRPr lang="it-IT" altLang="it-IT" sz="1200"/>
          </a:p>
        </p:txBody>
      </p:sp>
      <p:sp>
        <p:nvSpPr>
          <p:cNvPr id="36867" name="Rectangle 1026"/>
          <p:cNvSpPr>
            <a:spLocks noGrp="1" noRot="1" noChangeAspect="1" noChangeArrowheads="1" noTextEdit="1"/>
          </p:cNvSpPr>
          <p:nvPr>
            <p:ph type="sldImg"/>
          </p:nvPr>
        </p:nvSpPr>
        <p:spPr>
          <a:ln/>
        </p:spPr>
      </p:sp>
      <p:sp>
        <p:nvSpPr>
          <p:cNvPr id="36868" name="Rectangle 1027"/>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it-IT"/>
          </a:p>
        </p:txBody>
      </p:sp>
    </p:spTree>
    <p:extLst>
      <p:ext uri="{BB962C8B-B14F-4D97-AF65-F5344CB8AC3E}">
        <p14:creationId xmlns:p14="http://schemas.microsoft.com/office/powerpoint/2010/main" val="6870638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33CAFCA7-A659-9547-BC09-72F477B19F64}" type="slidenum">
              <a:rPr lang="it-IT" altLang="it-IT" sz="1200"/>
              <a:pPr/>
              <a:t>5</a:t>
            </a:fld>
            <a:endParaRPr lang="it-IT" altLang="it-IT" sz="120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4630276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8AA97A3D-A20A-CF48-B1B7-E26A533CF055}" type="slidenum">
              <a:rPr lang="it-IT" altLang="it-IT" sz="1200"/>
              <a:pPr/>
              <a:t>7</a:t>
            </a:fld>
            <a:endParaRPr lang="it-IT" altLang="it-IT" sz="1200"/>
          </a:p>
        </p:txBody>
      </p:sp>
      <p:sp>
        <p:nvSpPr>
          <p:cNvPr id="41987" name="Rectangle 2"/>
          <p:cNvSpPr>
            <a:spLocks noGrp="1" noRot="1" noChangeAspect="1" noChangeArrowheads="1" noTextEdit="1"/>
          </p:cNvSpPr>
          <p:nvPr>
            <p:ph type="sldImg"/>
          </p:nvPr>
        </p:nvSpPr>
        <p:spPr>
          <a:solidFill>
            <a:srgbClr val="FFFFFF"/>
          </a:solidFill>
          <a:ln/>
        </p:spPr>
      </p:sp>
      <p:sp>
        <p:nvSpPr>
          <p:cNvPr id="41988"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endParaRPr lang="en-US" altLang="it-IT"/>
          </a:p>
        </p:txBody>
      </p:sp>
    </p:spTree>
    <p:extLst>
      <p:ext uri="{BB962C8B-B14F-4D97-AF65-F5344CB8AC3E}">
        <p14:creationId xmlns:p14="http://schemas.microsoft.com/office/powerpoint/2010/main" val="1772073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9720A7C9-FAEA-B147-BC54-B881C829DBD1}" type="slidenum">
              <a:rPr lang="it-IT" altLang="it-IT" sz="1200"/>
              <a:pPr/>
              <a:t>10</a:t>
            </a:fld>
            <a:endParaRPr lang="it-IT" altLang="it-IT" sz="120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1942955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0DE66B64-6C92-4A43-B2E1-EA9E2949352B}" type="slidenum">
              <a:rPr lang="it-IT" altLang="it-IT" sz="1200"/>
              <a:pPr/>
              <a:t>11</a:t>
            </a:fld>
            <a:endParaRPr lang="it-IT" altLang="it-IT" sz="1200"/>
          </a:p>
        </p:txBody>
      </p:sp>
      <p:sp>
        <p:nvSpPr>
          <p:cNvPr id="48131" name="Rectangle 2"/>
          <p:cNvSpPr>
            <a:spLocks noGrp="1" noRot="1" noChangeAspect="1" noChangeArrowheads="1" noTextEdit="1"/>
          </p:cNvSpPr>
          <p:nvPr>
            <p:ph type="sldImg"/>
          </p:nvPr>
        </p:nvSpPr>
        <p:spPr>
          <a:ln/>
        </p:spPr>
      </p:sp>
      <p:sp>
        <p:nvSpPr>
          <p:cNvPr id="48132"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6110378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fld id="{705C9D7D-AAB1-EF41-BD43-7613D10FED8E}" type="slidenum">
              <a:rPr lang="it-IT" altLang="it-IT" sz="1200"/>
              <a:pPr/>
              <a:t>12</a:t>
            </a:fld>
            <a:endParaRPr lang="it-IT" altLang="it-IT" sz="1200"/>
          </a:p>
        </p:txBody>
      </p:sp>
      <p:sp>
        <p:nvSpPr>
          <p:cNvPr id="50179" name="Rectangle 2"/>
          <p:cNvSpPr>
            <a:spLocks noGrp="1" noRot="1" noChangeAspect="1" noChangeArrowheads="1" noTextEdit="1"/>
          </p:cNvSpPr>
          <p:nvPr>
            <p:ph type="sldImg"/>
          </p:nvPr>
        </p:nvSpPr>
        <p:spPr>
          <a:ln/>
        </p:spPr>
      </p:sp>
      <p:sp>
        <p:nvSpPr>
          <p:cNvPr id="50180"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it-IT"/>
          </a:p>
        </p:txBody>
      </p:sp>
    </p:spTree>
    <p:extLst>
      <p:ext uri="{BB962C8B-B14F-4D97-AF65-F5344CB8AC3E}">
        <p14:creationId xmlns:p14="http://schemas.microsoft.com/office/powerpoint/2010/main" val="446143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78441937-ED80-5D45-A421-78D0D3855A4E}" type="slidenum">
              <a:rPr lang="it-IT" altLang="it-IT"/>
              <a:pPr/>
              <a:t>‹n.›</a:t>
            </a:fld>
            <a:endParaRPr lang="it-IT" altLang="it-IT"/>
          </a:p>
        </p:txBody>
      </p:sp>
    </p:spTree>
    <p:extLst>
      <p:ext uri="{BB962C8B-B14F-4D97-AF65-F5344CB8AC3E}">
        <p14:creationId xmlns:p14="http://schemas.microsoft.com/office/powerpoint/2010/main" val="1691322159"/>
      </p:ext>
    </p:extLst>
  </p:cSld>
  <p:clrMapOvr>
    <a:masterClrMapping/>
  </p:clrMapOvr>
  <p:transition spd="med">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1F278CE0-6472-8A46-904F-7A79E2D65605}" type="slidenum">
              <a:rPr lang="it-IT" altLang="it-IT"/>
              <a:pPr/>
              <a:t>‹n.›</a:t>
            </a:fld>
            <a:endParaRPr lang="it-IT" altLang="it-IT"/>
          </a:p>
        </p:txBody>
      </p:sp>
    </p:spTree>
    <p:extLst>
      <p:ext uri="{BB962C8B-B14F-4D97-AF65-F5344CB8AC3E}">
        <p14:creationId xmlns:p14="http://schemas.microsoft.com/office/powerpoint/2010/main" val="1547302996"/>
      </p:ext>
    </p:extLst>
  </p:cSld>
  <p:clrMapOvr>
    <a:masterClrMapping/>
  </p:clrMapOvr>
  <p:transition spd="med">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3F49AAD5-DC71-D648-A264-DDF6DC9B97B2}" type="slidenum">
              <a:rPr lang="it-IT" altLang="it-IT"/>
              <a:pPr/>
              <a:t>‹n.›</a:t>
            </a:fld>
            <a:endParaRPr lang="it-IT" altLang="it-IT"/>
          </a:p>
        </p:txBody>
      </p:sp>
    </p:spTree>
    <p:extLst>
      <p:ext uri="{BB962C8B-B14F-4D97-AF65-F5344CB8AC3E}">
        <p14:creationId xmlns:p14="http://schemas.microsoft.com/office/powerpoint/2010/main" val="1641972249"/>
      </p:ext>
    </p:extLst>
  </p:cSld>
  <p:clrMapOvr>
    <a:masterClrMapping/>
  </p:clrMapOvr>
  <p:transition spd="med">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D2CF2CF-E879-5A47-8118-8233DA740652}"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635058733"/>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41F8DC9-C46D-834E-B347-53E511F0559E}"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193190611"/>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3471D12B-7355-4143-88FA-33FA18DB78EC}"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4211066925"/>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8F17A694-14F5-E44A-9FCB-B4B949025538}"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4293888030"/>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2A0BAA0F-3166-3745-9773-1835B96C6A2E}"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000059283"/>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F6A0AD46-D522-8540-A0EB-0BCA857BA15F}"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702385725"/>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8177923-7732-8446-969A-6E01B241C140}"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79052358"/>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8B326FCF-931E-4649-8A3D-73DD7A97F5AA}"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739673892"/>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03503F0E-5C1B-3C46-9BEC-0726F74285CA}" type="slidenum">
              <a:rPr lang="it-IT" altLang="it-IT"/>
              <a:pPr/>
              <a:t>‹n.›</a:t>
            </a:fld>
            <a:endParaRPr lang="it-IT" altLang="it-IT"/>
          </a:p>
        </p:txBody>
      </p:sp>
    </p:spTree>
    <p:extLst>
      <p:ext uri="{BB962C8B-B14F-4D97-AF65-F5344CB8AC3E}">
        <p14:creationId xmlns:p14="http://schemas.microsoft.com/office/powerpoint/2010/main" val="1957974621"/>
      </p:ext>
    </p:extLst>
  </p:cSld>
  <p:clrMapOvr>
    <a:masterClrMapping/>
  </p:clrMapOvr>
  <p:transition spd="med">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91552558-C2B8-DC4D-A39F-68B5956C20A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647726495"/>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FEE1D45-9287-694B-9822-31194766D02B}"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2525028517"/>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CFB4EE6A-FE4D-2C49-8D69-3B5695D41F24}"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3326683095"/>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DAFA49F8-A17F-EA4C-94B1-8D1718B7666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1770125215"/>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75406ADA-1660-514B-ABE3-1A637DD51BA6}" type="slidenum">
              <a:rPr lang="it-IT">
                <a:solidFill>
                  <a:srgbClr val="FFFFFF"/>
                </a:solidFill>
              </a:rPr>
              <a:pPr>
                <a:defRPr/>
              </a:pPr>
              <a:t>‹n.›</a:t>
            </a:fld>
            <a:endParaRPr lang="it-IT">
              <a:solidFill>
                <a:srgbClr val="FFFFFF"/>
              </a:solidFill>
            </a:endParaRPr>
          </a:p>
        </p:txBody>
      </p:sp>
    </p:spTree>
    <p:extLst>
      <p:ext uri="{BB962C8B-B14F-4D97-AF65-F5344CB8AC3E}">
        <p14:creationId xmlns:p14="http://schemas.microsoft.com/office/powerpoint/2010/main" val="4013353146"/>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BC58FB2-4156-2947-80A0-81444FDF4BC7}"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973124057"/>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9EC7DCC5-E12E-1740-A93A-240FA92E6F6B}"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371524409"/>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D0737B77-D689-0847-93C0-EF2DED396E6E}"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005585659"/>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A45DA696-1BA9-9C48-8127-4D14B977F848}"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2838801974"/>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fld id="{8635DC59-1A1A-1441-BAC3-0D94CC0520BF}"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3667262457"/>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fld id="{A1A54281-7A78-A448-83C6-7FB670A3AAAB}" type="slidenum">
              <a:rPr lang="it-IT" altLang="it-IT"/>
              <a:pPr/>
              <a:t>‹n.›</a:t>
            </a:fld>
            <a:endParaRPr lang="it-IT" altLang="it-IT"/>
          </a:p>
        </p:txBody>
      </p:sp>
    </p:spTree>
    <p:extLst>
      <p:ext uri="{BB962C8B-B14F-4D97-AF65-F5344CB8AC3E}">
        <p14:creationId xmlns:p14="http://schemas.microsoft.com/office/powerpoint/2010/main" val="1787532166"/>
      </p:ext>
    </p:extLst>
  </p:cSld>
  <p:clrMapOvr>
    <a:masterClrMapping/>
  </p:clrMapOvr>
  <p:transition spd="med">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fld id="{D22E12C0-F8EE-F54A-9197-9E811B7FB119}"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934545530"/>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fld id="{3B5874AB-B858-E640-9901-84FF22D2D0A0}"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2616119070"/>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FFD6CF3E-DC87-F64F-8A7B-6DE1E59425DA}"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918437350"/>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8657FF62-6D24-A340-A6D3-9AA5BF29D5F9}"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4119439558"/>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0619BA37-88FB-224C-9E32-E61D758A4A6F}"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1953460674"/>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fld id="{4F78FD77-8605-3F4D-9D9E-E85D81AE1304}"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847496199"/>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33F3FE33-2463-C042-BDE8-B23285D03768}"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2336720346"/>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fld id="{5FB1D34B-288A-CD45-A548-6117913512EA}"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691651187"/>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en-US"/>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C5E9554-274B-EC4C-B925-147D9B602E30}" type="slidenum">
              <a:rPr lang="it-IT"/>
              <a:pPr>
                <a:defRPr/>
              </a:pPr>
              <a:t>‹n.›</a:t>
            </a:fld>
            <a:endParaRPr lang="it-IT"/>
          </a:p>
        </p:txBody>
      </p:sp>
    </p:spTree>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BD71D6A-AECE-214B-94F7-0DAB4D66C80E}" type="slidenum">
              <a:rPr lang="it-IT"/>
              <a:pPr>
                <a:defRPr/>
              </a:pPr>
              <a:t>‹n.›</a:t>
            </a:fld>
            <a:endParaRPr lang="it-IT"/>
          </a:p>
        </p:txBody>
      </p:sp>
    </p:spTree>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F7886247-1835-B743-81F6-802D58AA1774}" type="slidenum">
              <a:rPr lang="it-IT" altLang="it-IT"/>
              <a:pPr/>
              <a:t>‹n.›</a:t>
            </a:fld>
            <a:endParaRPr lang="it-IT" altLang="it-IT"/>
          </a:p>
        </p:txBody>
      </p:sp>
    </p:spTree>
    <p:extLst>
      <p:ext uri="{BB962C8B-B14F-4D97-AF65-F5344CB8AC3E}">
        <p14:creationId xmlns:p14="http://schemas.microsoft.com/office/powerpoint/2010/main" val="1904376079"/>
      </p:ext>
    </p:extLst>
  </p:cSld>
  <p:clrMapOvr>
    <a:masterClrMapping/>
  </p:clrMapOvr>
  <p:transition spd="med">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en-US"/>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BB1F594-211C-964F-AA50-B16C968C45C9}" type="slidenum">
              <a:rPr lang="it-IT"/>
              <a:pPr>
                <a:defRPr/>
              </a:pPr>
              <a:t>‹n.›</a:t>
            </a:fld>
            <a:endParaRPr lang="it-IT"/>
          </a:p>
        </p:txBody>
      </p:sp>
    </p:spTree>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2C2690A-553B-F846-9750-7DB5BDD8068F}" type="slidenum">
              <a:rPr lang="it-IT"/>
              <a:pPr>
                <a:defRPr/>
              </a:pPr>
              <a:t>‹n.›</a:t>
            </a:fld>
            <a:endParaRPr lang="it-IT"/>
          </a:p>
        </p:txBody>
      </p:sp>
    </p:spTree>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AC255336-4037-724E-8143-70DCFDFD04C0}" type="slidenum">
              <a:rPr lang="it-IT"/>
              <a:pPr>
                <a:defRPr/>
              </a:pPr>
              <a:t>‹n.›</a:t>
            </a:fld>
            <a:endParaRPr lang="it-IT"/>
          </a:p>
        </p:txBody>
      </p:sp>
    </p:spTree>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D514FFE-577B-0245-9220-9ED0B4A5865B}" type="slidenum">
              <a:rPr lang="it-IT"/>
              <a:pPr>
                <a:defRPr/>
              </a:pPr>
              <a:t>‹n.›</a:t>
            </a:fld>
            <a:endParaRPr lang="it-IT"/>
          </a:p>
        </p:txBody>
      </p:sp>
    </p:spTree>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9F373C1-066D-2C44-A5C7-717378A87AB7}" type="slidenum">
              <a:rPr lang="it-IT"/>
              <a:pPr>
                <a:defRPr/>
              </a:pPr>
              <a:t>‹n.›</a:t>
            </a:fld>
            <a:endParaRPr lang="it-IT"/>
          </a:p>
        </p:txBody>
      </p:sp>
    </p:spTree>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5A46343C-0385-0442-BE7C-D37B86C4E81F}" type="slidenum">
              <a:rPr lang="it-IT"/>
              <a:pPr>
                <a:defRPr/>
              </a:pPr>
              <a:t>‹n.›</a:t>
            </a:fld>
            <a:endParaRPr lang="it-IT"/>
          </a:p>
        </p:txBody>
      </p:sp>
    </p:spTree>
    <p:extLst/>
  </p:cSld>
  <p:clrMapOvr>
    <a:masterClrMapping/>
  </p:clrMapOvr>
  <p:transition spd="med">
    <p:fade thruBlk="1"/>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B63585B7-215C-B54C-A159-BF19119C5BCE}" type="slidenum">
              <a:rPr lang="it-IT"/>
              <a:pPr>
                <a:defRPr/>
              </a:pPr>
              <a:t>‹n.›</a:t>
            </a:fld>
            <a:endParaRPr lang="it-IT"/>
          </a:p>
        </p:txBody>
      </p:sp>
    </p:spTree>
    <p:extLst/>
  </p:cSld>
  <p:clrMapOvr>
    <a:masterClrMapping/>
  </p:clrMapOvr>
  <p:transition spd="med">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C907048-6C13-7544-BF0D-8EEF221C7A64}" type="slidenum">
              <a:rPr lang="it-IT"/>
              <a:pPr>
                <a:defRPr/>
              </a:pPr>
              <a:t>‹n.›</a:t>
            </a:fld>
            <a:endParaRPr lang="it-IT"/>
          </a:p>
        </p:txBody>
      </p:sp>
    </p:spTree>
    <p:extLst/>
  </p:cSld>
  <p:clrMapOvr>
    <a:masterClrMapping/>
  </p:clrMapOvr>
  <p:transition spd="med">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en-US"/>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2EC1139-0972-7E42-9238-199ED8776F87}" type="slidenum">
              <a:rPr lang="it-IT"/>
              <a:pPr>
                <a:defRPr/>
              </a:pPr>
              <a:t>‹n.›</a:t>
            </a:fld>
            <a:endParaRPr lang="it-IT"/>
          </a:p>
        </p:txBody>
      </p:sp>
    </p:spTree>
    <p:extLst/>
  </p:cSld>
  <p:clrMapOvr>
    <a:masterClrMapping/>
  </p:clrMapOvr>
  <p:transition spd="med">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AndTx">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266423E3-8FD3-4647-9805-0A3AA223F6FD}" type="slidenum">
              <a:rPr lang="it-IT"/>
              <a:pPr>
                <a:defRPr/>
              </a:pPr>
              <a:t>‹n.›</a:t>
            </a:fld>
            <a:endParaRPr lang="it-IT"/>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en-US"/>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fld id="{DF683E4A-1B5E-8441-B584-72A9F043A416}" type="slidenum">
              <a:rPr lang="it-IT" altLang="it-IT"/>
              <a:pPr/>
              <a:t>‹n.›</a:t>
            </a:fld>
            <a:endParaRPr lang="it-IT" altLang="it-IT"/>
          </a:p>
        </p:txBody>
      </p:sp>
    </p:spTree>
    <p:extLst>
      <p:ext uri="{BB962C8B-B14F-4D97-AF65-F5344CB8AC3E}">
        <p14:creationId xmlns:p14="http://schemas.microsoft.com/office/powerpoint/2010/main" val="752484865"/>
      </p:ext>
    </p:extLst>
  </p:cSld>
  <p:clrMapOvr>
    <a:masterClrMapping/>
  </p:clrMapOvr>
  <p:transition spd="med">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stile</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D2CF2CF-E879-5A47-8118-8233DA740652}"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idx="1"/>
          </p:nvPr>
        </p:nvSpPr>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741F8DC9-C46D-834E-B347-53E511F0559E}"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stile</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gli stili del testo dello schema</a:t>
            </a:r>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3471D12B-7355-4143-88FA-33FA18DB78EC}"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8F17A694-14F5-E44A-9FCB-B4B949025538}"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stile</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8"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9" name="Rectangle 6"/>
          <p:cNvSpPr>
            <a:spLocks noGrp="1" noChangeArrowheads="1"/>
          </p:cNvSpPr>
          <p:nvPr>
            <p:ph type="sldNum" sz="quarter" idx="12"/>
          </p:nvPr>
        </p:nvSpPr>
        <p:spPr/>
        <p:txBody>
          <a:bodyPr/>
          <a:lstStyle>
            <a:lvl1pPr>
              <a:defRPr smtClean="0"/>
            </a:lvl1pPr>
          </a:lstStyle>
          <a:p>
            <a:pPr>
              <a:defRPr/>
            </a:pPr>
            <a:fld id="{2A0BAA0F-3166-3745-9773-1835B96C6A2E}"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4"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5" name="Rectangle 6"/>
          <p:cNvSpPr>
            <a:spLocks noGrp="1" noChangeArrowheads="1"/>
          </p:cNvSpPr>
          <p:nvPr>
            <p:ph type="sldNum" sz="quarter" idx="12"/>
          </p:nvPr>
        </p:nvSpPr>
        <p:spPr/>
        <p:txBody>
          <a:bodyPr/>
          <a:lstStyle>
            <a:lvl1pPr>
              <a:defRPr smtClean="0"/>
            </a:lvl1pPr>
          </a:lstStyle>
          <a:p>
            <a:pPr>
              <a:defRPr/>
            </a:pPr>
            <a:fld id="{F6A0AD46-D522-8540-A0EB-0BCA857BA15F}"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3"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4" name="Rectangle 6"/>
          <p:cNvSpPr>
            <a:spLocks noGrp="1" noChangeArrowheads="1"/>
          </p:cNvSpPr>
          <p:nvPr>
            <p:ph type="sldNum" sz="quarter" idx="12"/>
          </p:nvPr>
        </p:nvSpPr>
        <p:spPr/>
        <p:txBody>
          <a:bodyPr/>
          <a:lstStyle>
            <a:lvl1pPr>
              <a:defRPr smtClean="0"/>
            </a:lvl1pPr>
          </a:lstStyle>
          <a:p>
            <a:pPr>
              <a:defRPr/>
            </a:pPr>
            <a:fld id="{E8177923-7732-8446-969A-6E01B241C140}"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8B326FCF-931E-4649-8A3D-73DD7A97F5AA}"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91552558-C2B8-DC4D-A39F-68B5956C20A6}"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5FEE1D45-9287-694B-9822-31194766D02B}"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stile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fld id="{6D569C0B-E316-8947-8DFB-95B1B95AE6D6}" type="slidenum">
              <a:rPr lang="it-IT" altLang="it-IT"/>
              <a:pPr/>
              <a:t>‹n.›</a:t>
            </a:fld>
            <a:endParaRPr lang="it-IT" altLang="it-IT"/>
          </a:p>
        </p:txBody>
      </p:sp>
    </p:spTree>
    <p:extLst>
      <p:ext uri="{BB962C8B-B14F-4D97-AF65-F5344CB8AC3E}">
        <p14:creationId xmlns:p14="http://schemas.microsoft.com/office/powerpoint/2010/main" val="481928872"/>
      </p:ext>
    </p:extLst>
  </p:cSld>
  <p:clrMapOvr>
    <a:masterClrMapping/>
  </p:clrMapOvr>
  <p:transition spd="med">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515100" y="609600"/>
            <a:ext cx="1943100" cy="5486400"/>
          </a:xfrm>
        </p:spPr>
        <p:txBody>
          <a:bodyPr vert="eaVert"/>
          <a:lstStyle/>
          <a:p>
            <a:r>
              <a:rPr lang="it-IT" smtClean="0"/>
              <a:t>Fare clic per modificare stile</a:t>
            </a:r>
            <a:endParaRPr lang="it-IT"/>
          </a:p>
        </p:txBody>
      </p:sp>
      <p:sp>
        <p:nvSpPr>
          <p:cNvPr id="3" name="Segnaposto testo verticale 2"/>
          <p:cNvSpPr>
            <a:spLocks noGrp="1"/>
          </p:cNvSpPr>
          <p:nvPr>
            <p:ph type="body" orient="vert" idx="1"/>
          </p:nvPr>
        </p:nvSpPr>
        <p:spPr>
          <a:xfrm>
            <a:off x="685800" y="609600"/>
            <a:ext cx="5676900" cy="5486400"/>
          </a:xfrm>
        </p:spPr>
        <p:txBody>
          <a:bodyPr vert="eaVert"/>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5"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6" name="Rectangle 6"/>
          <p:cNvSpPr>
            <a:spLocks noGrp="1" noChangeArrowheads="1"/>
          </p:cNvSpPr>
          <p:nvPr>
            <p:ph type="sldNum" sz="quarter" idx="12"/>
          </p:nvPr>
        </p:nvSpPr>
        <p:spPr/>
        <p:txBody>
          <a:bodyPr/>
          <a:lstStyle>
            <a:lvl1pPr>
              <a:defRPr smtClean="0"/>
            </a:lvl1pPr>
          </a:lstStyle>
          <a:p>
            <a:pPr>
              <a:defRPr/>
            </a:pPr>
            <a:fld id="{CFB4EE6A-FE4D-2C49-8D69-3B5695D41F24}"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olo, contenuto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ontenuto 2"/>
          <p:cNvSpPr>
            <a:spLocks noGrp="1"/>
          </p:cNvSpPr>
          <p:nvPr>
            <p:ph sz="half" idx="1"/>
          </p:nvPr>
        </p:nvSpPr>
        <p:spPr>
          <a:xfrm>
            <a:off x="6858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DAFA49F8-A17F-EA4C-94B1-8D1718B76666}"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clipArtAndTx" preserve="1">
  <p:cSld name="Titolo, ClipArt e testo">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smtClean="0"/>
              <a:t>Fare clic per modificare stile</a:t>
            </a:r>
            <a:endParaRPr lang="it-IT"/>
          </a:p>
        </p:txBody>
      </p:sp>
      <p:sp>
        <p:nvSpPr>
          <p:cNvPr id="3" name="Segnaposto ClipArt 2"/>
          <p:cNvSpPr>
            <a:spLocks noGrp="1"/>
          </p:cNvSpPr>
          <p:nvPr>
            <p:ph type="clipArt" sz="half" idx="1"/>
          </p:nvPr>
        </p:nvSpPr>
        <p:spPr>
          <a:xfrm>
            <a:off x="685800" y="1981200"/>
            <a:ext cx="3810000" cy="4114800"/>
          </a:xfrm>
        </p:spPr>
        <p:txBody>
          <a:bodyPr/>
          <a:lstStyle/>
          <a:p>
            <a:pPr lvl="0"/>
            <a:endParaRPr lang="it-IT" noProof="0" smtClean="0"/>
          </a:p>
        </p:txBody>
      </p:sp>
      <p:sp>
        <p:nvSpPr>
          <p:cNvPr id="4" name="Segnaposto testo 3"/>
          <p:cNvSpPr>
            <a:spLocks noGrp="1"/>
          </p:cNvSpPr>
          <p:nvPr>
            <p:ph type="body" sz="half" idx="2"/>
          </p:nvPr>
        </p:nvSpPr>
        <p:spPr>
          <a:xfrm>
            <a:off x="4648200" y="1981200"/>
            <a:ext cx="3810000" cy="4114800"/>
          </a:xfrm>
        </p:spPr>
        <p:txBody>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p:txBody>
          <a:bodyPr/>
          <a:lstStyle>
            <a:lvl1pPr>
              <a:defRPr/>
            </a:lvl1pPr>
          </a:lstStyle>
          <a:p>
            <a:pPr>
              <a:defRPr/>
            </a:pPr>
            <a:endParaRPr lang="it-IT">
              <a:solidFill>
                <a:srgbClr val="FFFFFF"/>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it-IT">
              <a:solidFill>
                <a:srgbClr val="FFFFFF"/>
              </a:solidFill>
            </a:endParaRPr>
          </a:p>
        </p:txBody>
      </p:sp>
      <p:sp>
        <p:nvSpPr>
          <p:cNvPr id="7" name="Rectangle 6"/>
          <p:cNvSpPr>
            <a:spLocks noGrp="1" noChangeArrowheads="1"/>
          </p:cNvSpPr>
          <p:nvPr>
            <p:ph type="sldNum" sz="quarter" idx="12"/>
          </p:nvPr>
        </p:nvSpPr>
        <p:spPr/>
        <p:txBody>
          <a:bodyPr/>
          <a:lstStyle>
            <a:lvl1pPr>
              <a:defRPr smtClean="0"/>
            </a:lvl1pPr>
          </a:lstStyle>
          <a:p>
            <a:pPr>
              <a:defRPr/>
            </a:pPr>
            <a:fld id="{75406ADA-1660-514B-ABE3-1A637DD51BA6}" type="slidenum">
              <a:rPr lang="it-IT">
                <a:solidFill>
                  <a:srgbClr val="FFFFFF"/>
                </a:solidFill>
              </a:rPr>
              <a:pPr>
                <a:defRPr/>
              </a:pPr>
              <a:t>‹n.›</a:t>
            </a:fld>
            <a:endParaRPr lang="it-IT">
              <a:solidFill>
                <a:srgbClr val="FFFFFF"/>
              </a:solidFill>
            </a:endParaRPr>
          </a:p>
        </p:txBody>
      </p:sp>
    </p:spTree>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fld id="{099EA96D-F91D-6B4D-8BF8-79B2D3973648}" type="slidenum">
              <a:rPr lang="it-IT" altLang="it-IT"/>
              <a:pPr/>
              <a:t>‹n.›</a:t>
            </a:fld>
            <a:endParaRPr lang="it-IT" altLang="it-IT"/>
          </a:p>
        </p:txBody>
      </p:sp>
    </p:spTree>
    <p:extLst>
      <p:ext uri="{BB962C8B-B14F-4D97-AF65-F5344CB8AC3E}">
        <p14:creationId xmlns:p14="http://schemas.microsoft.com/office/powerpoint/2010/main" val="1617718867"/>
      </p:ext>
    </p:extLst>
  </p:cSld>
  <p:clrMapOvr>
    <a:masterClrMapping/>
  </p:clrMapOvr>
  <p:transition spd="med">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stile</a:t>
            </a:r>
            <a:endParaRPr lang="en-US"/>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en-US"/>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A3C18011-231C-E342-9906-3EC4E604983E}" type="slidenum">
              <a:rPr lang="it-IT" altLang="it-IT"/>
              <a:pPr/>
              <a:t>‹n.›</a:t>
            </a:fld>
            <a:endParaRPr lang="it-IT" altLang="it-IT"/>
          </a:p>
        </p:txBody>
      </p:sp>
    </p:spTree>
    <p:extLst>
      <p:ext uri="{BB962C8B-B14F-4D97-AF65-F5344CB8AC3E}">
        <p14:creationId xmlns:p14="http://schemas.microsoft.com/office/powerpoint/2010/main" val="1858026649"/>
      </p:ext>
    </p:extLst>
  </p:cSld>
  <p:clrMapOvr>
    <a:masterClrMapping/>
  </p:clrMapOvr>
  <p:transition spd="med">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stile</a:t>
            </a:r>
            <a:endParaRPr lang="en-US"/>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gli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fld id="{95657017-CF57-4749-AC76-879EA29C3D5F}" type="slidenum">
              <a:rPr lang="it-IT" altLang="it-IT"/>
              <a:pPr/>
              <a:t>‹n.›</a:t>
            </a:fld>
            <a:endParaRPr lang="it-IT" altLang="it-IT"/>
          </a:p>
        </p:txBody>
      </p:sp>
    </p:spTree>
    <p:extLst>
      <p:ext uri="{BB962C8B-B14F-4D97-AF65-F5344CB8AC3E}">
        <p14:creationId xmlns:p14="http://schemas.microsoft.com/office/powerpoint/2010/main" val="1294178716"/>
      </p:ext>
    </p:extLst>
  </p:cSld>
  <p:clrMapOvr>
    <a:masterClrMapping/>
  </p:clrMapOvr>
  <p:transition spd="med">
    <p:fade thruBlk="1"/>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slideLayout" Target="../slideLayouts/slideLayout23.xml"/><Relationship Id="rId13" Type="http://schemas.openxmlformats.org/officeDocument/2006/relationships/slideLayout" Target="../slideLayouts/slideLayout24.xml"/><Relationship Id="rId14"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2" Type="http://schemas.openxmlformats.org/officeDocument/2006/relationships/slideLayout" Target="../slideLayouts/slideLayout36.xml"/><Relationship Id="rId13" Type="http://schemas.openxmlformats.org/officeDocument/2006/relationships/slideLayout" Target="../slideLayouts/slideLayout37.xml"/><Relationship Id="rId14" Type="http://schemas.openxmlformats.org/officeDocument/2006/relationships/theme" Target="../theme/theme3.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 Id="rId9" Type="http://schemas.openxmlformats.org/officeDocument/2006/relationships/slideLayout" Target="../slideLayouts/slideLayout33.xml"/><Relationship Id="rId10"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8.xml"/><Relationship Id="rId12" Type="http://schemas.openxmlformats.org/officeDocument/2006/relationships/slideLayout" Target="../slideLayouts/slideLayout49.xml"/><Relationship Id="rId13" Type="http://schemas.openxmlformats.org/officeDocument/2006/relationships/theme" Target="../theme/theme4.xml"/><Relationship Id="rId1" Type="http://schemas.openxmlformats.org/officeDocument/2006/relationships/slideLayout" Target="../slideLayouts/slideLayout38.xml"/><Relationship Id="rId2" Type="http://schemas.openxmlformats.org/officeDocument/2006/relationships/slideLayout" Target="../slideLayouts/slideLayout39.xml"/><Relationship Id="rId3" Type="http://schemas.openxmlformats.org/officeDocument/2006/relationships/slideLayout" Target="../slideLayouts/slideLayout40.xml"/><Relationship Id="rId4" Type="http://schemas.openxmlformats.org/officeDocument/2006/relationships/slideLayout" Target="../slideLayouts/slideLayout41.xml"/><Relationship Id="rId5" Type="http://schemas.openxmlformats.org/officeDocument/2006/relationships/slideLayout" Target="../slideLayouts/slideLayout42.xml"/><Relationship Id="rId6" Type="http://schemas.openxmlformats.org/officeDocument/2006/relationships/slideLayout" Target="../slideLayouts/slideLayout43.xml"/><Relationship Id="rId7" Type="http://schemas.openxmlformats.org/officeDocument/2006/relationships/slideLayout" Target="../slideLayouts/slideLayout44.xml"/><Relationship Id="rId8" Type="http://schemas.openxmlformats.org/officeDocument/2006/relationships/slideLayout" Target="../slideLayouts/slideLayout45.xml"/><Relationship Id="rId9" Type="http://schemas.openxmlformats.org/officeDocument/2006/relationships/slideLayout" Target="../slideLayouts/slideLayout46.xml"/><Relationship Id="rId10"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60.xml"/><Relationship Id="rId12" Type="http://schemas.openxmlformats.org/officeDocument/2006/relationships/slideLayout" Target="../slideLayouts/slideLayout61.xml"/><Relationship Id="rId13" Type="http://schemas.openxmlformats.org/officeDocument/2006/relationships/slideLayout" Target="../slideLayouts/slideLayout62.xml"/><Relationship Id="rId14" Type="http://schemas.openxmlformats.org/officeDocument/2006/relationships/theme" Target="../theme/theme5.xml"/><Relationship Id="rId1" Type="http://schemas.openxmlformats.org/officeDocument/2006/relationships/slideLayout" Target="../slideLayouts/slideLayout50.xml"/><Relationship Id="rId2" Type="http://schemas.openxmlformats.org/officeDocument/2006/relationships/slideLayout" Target="../slideLayouts/slideLayout51.xml"/><Relationship Id="rId3" Type="http://schemas.openxmlformats.org/officeDocument/2006/relationships/slideLayout" Target="../slideLayouts/slideLayout52.xml"/><Relationship Id="rId4" Type="http://schemas.openxmlformats.org/officeDocument/2006/relationships/slideLayout" Target="../slideLayouts/slideLayout53.xml"/><Relationship Id="rId5" Type="http://schemas.openxmlformats.org/officeDocument/2006/relationships/slideLayout" Target="../slideLayouts/slideLayout54.xml"/><Relationship Id="rId6" Type="http://schemas.openxmlformats.org/officeDocument/2006/relationships/slideLayout" Target="../slideLayouts/slideLayout55.xml"/><Relationship Id="rId7" Type="http://schemas.openxmlformats.org/officeDocument/2006/relationships/slideLayout" Target="../slideLayouts/slideLayout56.xml"/><Relationship Id="rId8" Type="http://schemas.openxmlformats.org/officeDocument/2006/relationships/slideLayout" Target="../slideLayouts/slideLayout57.xml"/><Relationship Id="rId9" Type="http://schemas.openxmlformats.org/officeDocument/2006/relationships/slideLayout" Target="../slideLayouts/slideLayout58.xml"/><Relationship Id="rId10"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a:t>Fare clic per modificare gli stili del testo dello schema</a:t>
            </a:r>
          </a:p>
          <a:p>
            <a:pPr lvl="1"/>
            <a:r>
              <a:rPr lang="it-IT" altLang="it-IT"/>
              <a:t>Secondo livello</a:t>
            </a:r>
          </a:p>
          <a:p>
            <a:pPr lvl="2"/>
            <a:r>
              <a:rPr lang="it-IT" altLang="it-IT"/>
              <a:t>Terzo livello</a:t>
            </a:r>
          </a:p>
          <a:p>
            <a:pPr lvl="3"/>
            <a:r>
              <a:rPr lang="it-IT" altLang="it-IT"/>
              <a:t>Quarto livello</a:t>
            </a:r>
          </a:p>
          <a:p>
            <a:pPr lvl="4"/>
            <a:r>
              <a:rPr lang="it-IT" alt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CCA87756-D816-1F42-844D-B3F72C6919A2}"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ＭＳ Ｐゴシック" charset="-128"/>
              </a:defRPr>
            </a:lvl1pPr>
          </a:lstStyle>
          <a:p>
            <a:pPr>
              <a:defRPr/>
            </a:pPr>
            <a:endParaRPr lang="it-IT">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ＭＳ Ｐゴシック" charset="-128"/>
              </a:defRPr>
            </a:lvl1pPr>
          </a:lstStyle>
          <a:p>
            <a:pPr>
              <a:defRPr/>
            </a:pPr>
            <a:endParaRPr lang="it-IT">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9EA6B0E4-2361-7347-9428-1DFBC6802D77}" type="slidenum">
              <a:rPr lang="it-IT">
                <a:solidFill>
                  <a:srgbClr val="FFFFFF"/>
                </a:solidFill>
                <a:ea typeface="ＭＳ Ｐゴシック" charset="0"/>
                <a:cs typeface="ＭＳ Ｐゴシック" charset="0"/>
              </a:rPr>
              <a:pPr>
                <a:defRPr/>
              </a:pPr>
              <a:t>‹n.›</a:t>
            </a:fld>
            <a:endParaRPr lang="it-IT">
              <a:solidFill>
                <a:srgbClr val="FFFFFF"/>
              </a:solidFill>
              <a:ea typeface="ＭＳ Ｐゴシック" charset="0"/>
              <a:cs typeface="ＭＳ Ｐゴシック" charset="0"/>
            </a:endParaRPr>
          </a:p>
        </p:txBody>
      </p:sp>
    </p:spTree>
    <p:extLst>
      <p:ext uri="{BB962C8B-B14F-4D97-AF65-F5344CB8AC3E}">
        <p14:creationId xmlns:p14="http://schemas.microsoft.com/office/powerpoint/2010/main" val="17809122"/>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Lst>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ＭＳ Ｐゴシック" charset="-128"/>
              </a:defRPr>
            </a:lvl1pPr>
          </a:lstStyle>
          <a:p>
            <a:pPr>
              <a:defRPr/>
            </a:pPr>
            <a:endParaRPr lang="it-IT">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ＭＳ Ｐゴシック" charset="-128"/>
              </a:defRPr>
            </a:lvl1pPr>
          </a:lstStyle>
          <a:p>
            <a:pPr>
              <a:defRPr/>
            </a:pPr>
            <a:endParaRPr lang="it-IT">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fld id="{B6715879-174B-7748-AE18-8510648CEAAA}" type="slidenum">
              <a:rPr lang="it-IT">
                <a:solidFill>
                  <a:srgbClr val="FFFFFF"/>
                </a:solidFill>
                <a:latin typeface="Arial"/>
                <a:ea typeface="ＭＳ Ｐゴシック"/>
                <a:cs typeface="ＭＳ Ｐゴシック"/>
              </a:rPr>
              <a:pPr/>
              <a:t>‹n.›</a:t>
            </a:fld>
            <a:endParaRPr lang="it-IT">
              <a:solidFill>
                <a:srgbClr val="FFFFFF"/>
              </a:solidFill>
              <a:latin typeface="Arial"/>
              <a:ea typeface="ＭＳ Ｐゴシック"/>
              <a:cs typeface="ＭＳ Ｐゴシック"/>
            </a:endParaRPr>
          </a:p>
        </p:txBody>
      </p:sp>
    </p:spTree>
    <p:extLst>
      <p:ext uri="{BB962C8B-B14F-4D97-AF65-F5344CB8AC3E}">
        <p14:creationId xmlns:p14="http://schemas.microsoft.com/office/powerpoint/2010/main" val="2653218446"/>
      </p:ext>
    </p:extLst>
  </p:cSld>
  <p:clrMap bg1="dk2" tx1="lt1" bg2="dk1"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Lst>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DD86582F-26FE-A94E-B6A0-561058C0F63B}" type="slidenum">
              <a:rPr lang="it-IT">
                <a:ea typeface="ＭＳ Ｐゴシック" charset="0"/>
              </a:rPr>
              <a:pPr>
                <a:defRPr/>
              </a:pPr>
              <a:t>‹n.›</a:t>
            </a:fld>
            <a:endParaRPr lang="it-IT">
              <a:ea typeface="ＭＳ Ｐゴシック" charset="0"/>
            </a:endParaRPr>
          </a:p>
        </p:txBody>
      </p:sp>
    </p:spTree>
    <p:extLst>
      <p:ext uri="{BB962C8B-B14F-4D97-AF65-F5344CB8AC3E}">
        <p14:creationId xmlns:p14="http://schemas.microsoft.com/office/powerpoint/2010/main" val="2056121117"/>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ransition spd="med">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t>Fare clic per modificare stile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FAA26D3D-D897-4be2-8F04-BA451C77F1D7}">
              <ma14:placeholderFlag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ＭＳ Ｐゴシック" charset="-128"/>
                <a:cs typeface="ＭＳ Ｐゴシック" charset="-128"/>
              </a:defRPr>
            </a:lvl1pPr>
          </a:lstStyle>
          <a:p>
            <a:pPr>
              <a:defRPr/>
            </a:pPr>
            <a:endParaRPr lang="it-IT">
              <a:solidFill>
                <a:srgbClr val="FFFFFF"/>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ＭＳ Ｐゴシック" charset="-128"/>
                <a:cs typeface="ＭＳ Ｐゴシック" charset="-128"/>
              </a:defRPr>
            </a:lvl1pPr>
          </a:lstStyle>
          <a:p>
            <a:pPr>
              <a:defRPr/>
            </a:pPr>
            <a:endParaRPr lang="it-IT">
              <a:solidFill>
                <a:srgbClr val="FFFFFF"/>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lvl1pPr>
          </a:lstStyle>
          <a:p>
            <a:pPr>
              <a:defRPr/>
            </a:pPr>
            <a:fld id="{9EA6B0E4-2361-7347-9428-1DFBC6802D77}" type="slidenum">
              <a:rPr lang="it-IT">
                <a:solidFill>
                  <a:srgbClr val="FFFFFF"/>
                </a:solidFill>
                <a:ea typeface="ＭＳ Ｐゴシック" charset="0"/>
              </a:rPr>
              <a:pPr>
                <a:defRPr/>
              </a:pPr>
              <a:t>‹n.›</a:t>
            </a:fld>
            <a:endParaRPr lang="it-IT">
              <a:solidFill>
                <a:srgbClr val="FFFFFF"/>
              </a:solidFill>
              <a:ea typeface="ＭＳ Ｐゴシック" charset="0"/>
            </a:endParaRPr>
          </a:p>
        </p:txBody>
      </p:sp>
    </p:spTree>
    <p:extLst>
      <p:ext uri="{BB962C8B-B14F-4D97-AF65-F5344CB8AC3E}">
        <p14:creationId xmlns:p14="http://schemas.microsoft.com/office/powerpoint/2010/main" val="1899742052"/>
      </p:ext>
    </p:extLst>
  </p:cSld>
  <p:clrMap bg1="dk2" tx1="lt1" bg2="dk1" tx2="lt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Lst>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4" Type="http://schemas.openxmlformats.org/officeDocument/2006/relationships/oleObject" Target="../embeddings/oleObject1.bin"/><Relationship Id="rId5" Type="http://schemas.openxmlformats.org/officeDocument/2006/relationships/image" Target="../media/image1.png"/><Relationship Id="rId6" Type="http://schemas.openxmlformats.org/officeDocument/2006/relationships/image" Target="../media/image2.jpg"/><Relationship Id="rId1" Type="http://schemas.openxmlformats.org/officeDocument/2006/relationships/vmlDrawing" Target="../drawings/vmlDrawing1.vml"/><Relationship Id="rId2"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7.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26.png"/><Relationship Id="rId8" Type="http://schemas.openxmlformats.org/officeDocument/2006/relationships/image" Target="../media/image27.png"/><Relationship Id="rId9" Type="http://schemas.openxmlformats.org/officeDocument/2006/relationships/image" Target="../media/image28.png"/><Relationship Id="rId1" Type="http://schemas.openxmlformats.org/officeDocument/2006/relationships/slideLayout" Target="../slideLayouts/slideLayout6.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oleObject" Target="../embeddings/oleObject3.bin"/><Relationship Id="rId8" Type="http://schemas.openxmlformats.org/officeDocument/2006/relationships/image" Target="../media/image1.png"/><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image" Target="../media/image37.png"/><Relationship Id="rId1" Type="http://schemas.microsoft.com/office/2007/relationships/media" Target="file://localhost//Users/vittorio/Desktop/Vittorio2/Presentazioni/Filmati/OdeurUP1.avi" TargetMode="External"/><Relationship Id="rId2" Type="http://schemas.openxmlformats.org/officeDocument/2006/relationships/video" Target="file://localhost//Users/vittorio/Desktop/Vittorio2/Presentazioni/Filmati/OdeurUP1.avi" TargetMode="External"/></Relationships>
</file>

<file path=ppt/slides/_rels/slide23.xml.rels><?xml version="1.0" encoding="UTF-8" standalone="yes"?>
<Relationships xmlns="http://schemas.openxmlformats.org/package/2006/relationships"><Relationship Id="rId11" Type="http://schemas.openxmlformats.org/officeDocument/2006/relationships/oleObject" Target="../embeddings/oleObject4.bin"/><Relationship Id="rId12" Type="http://schemas.openxmlformats.org/officeDocument/2006/relationships/image" Target="../media/image1.png"/><Relationship Id="rId1" Type="http://schemas.openxmlformats.org/officeDocument/2006/relationships/vmlDrawing" Target="../drawings/vmlDrawing4.vml"/><Relationship Id="rId2" Type="http://schemas.openxmlformats.org/officeDocument/2006/relationships/slideLayout" Target="../slideLayouts/slideLayout7.xml"/><Relationship Id="rId3" Type="http://schemas.openxmlformats.org/officeDocument/2006/relationships/notesSlide" Target="../notesSlides/notesSlide18.xml"/><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png"/><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6" Type="http://schemas.openxmlformats.org/officeDocument/2006/relationships/image" Target="../media/image7.jpeg"/><Relationship Id="rId7" Type="http://schemas.openxmlformats.org/officeDocument/2006/relationships/image" Target="../media/image8.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4.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61.jpe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1" Type="http://schemas.openxmlformats.org/officeDocument/2006/relationships/slideLayout" Target="../slideLayouts/slideLayout2.xml"/><Relationship Id="rId2" Type="http://schemas.openxmlformats.org/officeDocument/2006/relationships/image" Target="../media/image57.png"/></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 Id="rId3"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5.xml"/><Relationship Id="rId4" Type="http://schemas.openxmlformats.org/officeDocument/2006/relationships/oleObject" Target="../embeddings/oleObject5.bin"/><Relationship Id="rId5" Type="http://schemas.openxmlformats.org/officeDocument/2006/relationships/image" Target="../media/image1.png"/><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6.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4" Type="http://schemas.openxmlformats.org/officeDocument/2006/relationships/image" Target="../media/image71.jpg"/><Relationship Id="rId1" Type="http://schemas.openxmlformats.org/officeDocument/2006/relationships/slideLayout" Target="../slideLayouts/slideLayout38.xml"/><Relationship Id="rId2" Type="http://schemas.openxmlformats.org/officeDocument/2006/relationships/image" Target="../media/image69.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2.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4" Type="http://schemas.openxmlformats.org/officeDocument/2006/relationships/oleObject" Target="../embeddings/oleObject2.bin"/><Relationship Id="rId5" Type="http://schemas.openxmlformats.org/officeDocument/2006/relationships/image" Target="../media/image1.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3.png"/><Relationship Id="rId3" Type="http://schemas.openxmlformats.org/officeDocument/2006/relationships/image" Target="../media/image7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6.png"/><Relationship Id="rId3" Type="http://schemas.openxmlformats.org/officeDocument/2006/relationships/image" Target="../media/image7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1.xml"/><Relationship Id="rId2" Type="http://schemas.openxmlformats.org/officeDocument/2006/relationships/image" Target="../media/image78.png"/><Relationship Id="rId3" Type="http://schemas.openxmlformats.org/officeDocument/2006/relationships/image" Target="../media/image7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jpeg"/><Relationship Id="rId4" Type="http://schemas.openxmlformats.org/officeDocument/2006/relationships/image" Target="../media/image1.png"/><Relationship Id="rId1" Type="http://schemas.openxmlformats.org/officeDocument/2006/relationships/slideLayout" Target="../slideLayouts/slideLayout12.xml"/><Relationship Id="rId2" Type="http://schemas.openxmlformats.org/officeDocument/2006/relationships/notesSlide" Target="../notesSlides/notesSlide28.xml"/></Relationships>
</file>

<file path=ppt/slides/_rels/slide56.xml.rels><?xml version="1.0" encoding="UTF-8" standalone="yes"?>
<Relationships xmlns="http://schemas.openxmlformats.org/package/2006/relationships"><Relationship Id="rId3" Type="http://schemas.openxmlformats.org/officeDocument/2006/relationships/image" Target="../media/image81.jpg"/><Relationship Id="rId4" Type="http://schemas.openxmlformats.org/officeDocument/2006/relationships/oleObject" Target="../embeddings/oleObject6.bin"/><Relationship Id="rId5" Type="http://schemas.openxmlformats.org/officeDocument/2006/relationships/image" Target="../media/image1.png"/><Relationship Id="rId1" Type="http://schemas.openxmlformats.org/officeDocument/2006/relationships/vmlDrawing" Target="../drawings/vmlDrawing6.vml"/><Relationship Id="rId2" Type="http://schemas.openxmlformats.org/officeDocument/2006/relationships/slideLayout" Target="../slideLayouts/slideLayout2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2.png"/><Relationship Id="rId3" Type="http://schemas.openxmlformats.org/officeDocument/2006/relationships/image" Target="../media/image8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image" Target="../media/image84.tiff"/><Relationship Id="rId3" Type="http://schemas.openxmlformats.org/officeDocument/2006/relationships/image" Target="../media/image85.tiff"/></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29.xml"/><Relationship Id="rId4" Type="http://schemas.openxmlformats.org/officeDocument/2006/relationships/oleObject" Target="../embeddings/oleObject7.bin"/><Relationship Id="rId5" Type="http://schemas.openxmlformats.org/officeDocument/2006/relationships/image" Target="../media/image1.png"/><Relationship Id="rId1" Type="http://schemas.openxmlformats.org/officeDocument/2006/relationships/vmlDrawing" Target="../drawings/vmlDrawing7.v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 Id="rId3"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2"/>
          <p:cNvSpPr>
            <a:spLocks noGrp="1" noChangeArrowheads="1"/>
          </p:cNvSpPr>
          <p:nvPr>
            <p:ph type="subTitle" idx="1"/>
          </p:nvPr>
        </p:nvSpPr>
        <p:spPr>
          <a:xfrm>
            <a:off x="3840014" y="1556792"/>
            <a:ext cx="5643562" cy="2016224"/>
          </a:xfrm>
          <a:effectLst>
            <a:outerShdw blurRad="63500" dist="38099" dir="2700000" algn="ctr" rotWithShape="0">
              <a:srgbClr val="000000">
                <a:alpha val="74997"/>
              </a:srgbClr>
            </a:outerShdw>
          </a:effectLst>
        </p:spPr>
        <p:txBody>
          <a:bodyPr/>
          <a:lstStyle/>
          <a:p>
            <a:r>
              <a:rPr lang="it-IT" dirty="0" smtClean="0">
                <a:solidFill>
                  <a:schemeClr val="bg1"/>
                </a:solidFill>
              </a:rPr>
              <a:t>Le Emozioni</a:t>
            </a:r>
          </a:p>
          <a:p>
            <a:r>
              <a:rPr lang="it-IT" dirty="0" smtClean="0">
                <a:solidFill>
                  <a:schemeClr val="bg1"/>
                </a:solidFill>
              </a:rPr>
              <a:t>Tra Esperienza, Corpo e Cervello</a:t>
            </a:r>
          </a:p>
        </p:txBody>
      </p:sp>
      <p:graphicFrame>
        <p:nvGraphicFramePr>
          <p:cNvPr id="370690" name="Object 2"/>
          <p:cNvGraphicFramePr>
            <a:graphicFrameLocks noChangeAspect="1"/>
          </p:cNvGraphicFramePr>
          <p:nvPr/>
        </p:nvGraphicFramePr>
        <p:xfrm>
          <a:off x="228600" y="228604"/>
          <a:ext cx="990600" cy="982663"/>
        </p:xfrm>
        <a:graphic>
          <a:graphicData uri="http://schemas.openxmlformats.org/presentationml/2006/ole">
            <mc:AlternateContent xmlns:mc="http://schemas.openxmlformats.org/markup-compatibility/2006">
              <mc:Choice xmlns:v="urn:schemas-microsoft-com:vml" Requires="v">
                <p:oleObj spid="_x0000_s1055" name="Fotografia Photo Editor" r:id="rId4" imgW="2266667" imgH="2247619" progId="">
                  <p:embed/>
                </p:oleObj>
              </mc:Choice>
              <mc:Fallback>
                <p:oleObj name="Fotografia Photo Editor" r:id="rId4" imgW="2266667" imgH="2247619"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4"/>
                        <a:ext cx="990600" cy="98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548868" name="Text Box 4"/>
          <p:cNvSpPr txBox="1">
            <a:spLocks noChangeArrowheads="1"/>
          </p:cNvSpPr>
          <p:nvPr/>
        </p:nvSpPr>
        <p:spPr bwMode="auto">
          <a:xfrm>
            <a:off x="3563888" y="4082296"/>
            <a:ext cx="6480720" cy="1938992"/>
          </a:xfrm>
          <a:prstGeom prst="rect">
            <a:avLst/>
          </a:prstGeom>
          <a:noFill/>
          <a:ln w="9525">
            <a:noFill/>
            <a:miter lim="800000"/>
            <a:headEnd/>
            <a:tailEnd/>
          </a:ln>
        </p:spPr>
        <p:txBody>
          <a:bodyPr wrap="squar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r>
              <a:rPr lang="it-IT" sz="2400" dirty="0">
                <a:solidFill>
                  <a:srgbClr val="FFFFFF"/>
                </a:solidFill>
                <a:effectLst>
                  <a:outerShdw blurRad="38100" dist="38100" dir="2700000" algn="tl">
                    <a:srgbClr val="808080"/>
                  </a:outerShdw>
                </a:effectLst>
              </a:rPr>
              <a:t>Vittorio Gallese</a:t>
            </a:r>
          </a:p>
          <a:p>
            <a:pPr algn="ctr"/>
            <a:endParaRPr lang="it-IT" sz="2400" dirty="0">
              <a:solidFill>
                <a:srgbClr val="FFFFFF"/>
              </a:solidFill>
              <a:effectLst>
                <a:outerShdw blurRad="38100" dist="38100" dir="2700000" algn="tl">
                  <a:srgbClr val="808080"/>
                </a:outerShdw>
              </a:effectLst>
            </a:endParaRPr>
          </a:p>
          <a:p>
            <a:pPr algn="ctr"/>
            <a:r>
              <a:rPr lang="it-IT" sz="2000" dirty="0" err="1">
                <a:solidFill>
                  <a:srgbClr val="FFFFFF"/>
                </a:solidFill>
                <a:effectLst>
                  <a:outerShdw blurRad="38100" dist="38100" dir="2700000" algn="tl">
                    <a:srgbClr val="336699"/>
                  </a:outerShdw>
                </a:effectLst>
              </a:rPr>
              <a:t>Dip</a:t>
            </a:r>
            <a:r>
              <a:rPr lang="it-IT" sz="2000" dirty="0">
                <a:solidFill>
                  <a:srgbClr val="FFFFFF"/>
                </a:solidFill>
                <a:effectLst>
                  <a:outerShdw blurRad="38100" dist="38100" dir="2700000" algn="tl">
                    <a:srgbClr val="336699"/>
                  </a:outerShdw>
                </a:effectLst>
              </a:rPr>
              <a:t>. di Medicina e Chirurgia</a:t>
            </a:r>
          </a:p>
          <a:p>
            <a:pPr algn="ctr"/>
            <a:r>
              <a:rPr lang="it-IT" sz="2000" dirty="0">
                <a:solidFill>
                  <a:srgbClr val="FFFFFF"/>
                </a:solidFill>
                <a:effectLst>
                  <a:outerShdw blurRad="38100" dist="38100" dir="2700000" algn="tl">
                    <a:srgbClr val="336699"/>
                  </a:outerShdw>
                </a:effectLst>
              </a:rPr>
              <a:t>Unità di Neuroscienze</a:t>
            </a:r>
          </a:p>
          <a:p>
            <a:pPr algn="ctr"/>
            <a:r>
              <a:rPr lang="it-IT" sz="2000" dirty="0">
                <a:solidFill>
                  <a:srgbClr val="FFFFFF"/>
                </a:solidFill>
                <a:effectLst>
                  <a:outerShdw blurRad="38100" dist="38100" dir="2700000" algn="tl">
                    <a:srgbClr val="336699"/>
                  </a:outerShdw>
                </a:effectLst>
              </a:rPr>
              <a:t>Università di </a:t>
            </a:r>
            <a:r>
              <a:rPr lang="it-IT" sz="2000" dirty="0" smtClean="0">
                <a:solidFill>
                  <a:srgbClr val="FFFFFF"/>
                </a:solidFill>
                <a:effectLst>
                  <a:outerShdw blurRad="38100" dist="38100" dir="2700000" algn="tl">
                    <a:srgbClr val="336699"/>
                  </a:outerShdw>
                </a:effectLst>
              </a:rPr>
              <a:t>Parma</a:t>
            </a:r>
            <a:endParaRPr lang="it-IT" sz="1200" dirty="0">
              <a:solidFill>
                <a:srgbClr val="FFFFFF"/>
              </a:solidFill>
            </a:endParaRPr>
          </a:p>
          <a:p>
            <a:pPr algn="ctr"/>
            <a:endParaRPr lang="en-US" sz="1200" b="1" dirty="0">
              <a:solidFill>
                <a:srgbClr val="FFFFFF"/>
              </a:solidFill>
              <a:effectLst>
                <a:outerShdw blurRad="38100" dist="38100" dir="2700000" algn="tl">
                  <a:srgbClr val="808080"/>
                </a:outerShdw>
              </a:effectLst>
            </a:endParaRPr>
          </a:p>
        </p:txBody>
      </p:sp>
      <p:sp>
        <p:nvSpPr>
          <p:cNvPr id="370692" name="Text Box 5"/>
          <p:cNvSpPr txBox="1">
            <a:spLocks noChangeArrowheads="1"/>
          </p:cNvSpPr>
          <p:nvPr/>
        </p:nvSpPr>
        <p:spPr bwMode="auto">
          <a:xfrm>
            <a:off x="4759067" y="320678"/>
            <a:ext cx="18466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endParaRPr lang="en-US" sz="2400" i="1">
              <a:solidFill>
                <a:schemeClr val="bg1"/>
              </a:solidFill>
            </a:endParaRPr>
          </a:p>
        </p:txBody>
      </p:sp>
      <p:sp>
        <p:nvSpPr>
          <p:cNvPr id="370693" name="CasellaDiTesto 1"/>
          <p:cNvSpPr txBox="1">
            <a:spLocks noChangeArrowheads="1"/>
          </p:cNvSpPr>
          <p:nvPr/>
        </p:nvSpPr>
        <p:spPr bwMode="auto">
          <a:xfrm>
            <a:off x="1368167" y="228604"/>
            <a:ext cx="6781800" cy="5663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eaLnBrk="0" hangingPunct="0">
              <a:defRPr sz="2000">
                <a:solidFill>
                  <a:schemeClr val="tx1"/>
                </a:solidFill>
                <a:latin typeface="Arial" charset="0"/>
                <a:ea typeface="ＭＳ Ｐゴシック" charset="0"/>
              </a:defRPr>
            </a:lvl6pPr>
            <a:lvl7pPr eaLnBrk="0" hangingPunct="0">
              <a:defRPr sz="2000">
                <a:solidFill>
                  <a:schemeClr val="tx1"/>
                </a:solidFill>
                <a:latin typeface="Arial" charset="0"/>
                <a:ea typeface="ＭＳ Ｐゴシック" charset="0"/>
              </a:defRPr>
            </a:lvl7pPr>
            <a:lvl8pPr eaLnBrk="0" hangingPunct="0">
              <a:defRPr sz="2000">
                <a:solidFill>
                  <a:schemeClr val="tx1"/>
                </a:solidFill>
                <a:latin typeface="Arial" charset="0"/>
                <a:ea typeface="ＭＳ Ｐゴシック" charset="0"/>
              </a:defRPr>
            </a:lvl8pPr>
            <a:lvl9pPr eaLnBrk="0" hangingPunct="0">
              <a:defRPr sz="2000">
                <a:solidFill>
                  <a:schemeClr val="tx1"/>
                </a:solidFill>
                <a:latin typeface="Arial" charset="0"/>
                <a:ea typeface="ＭＳ Ｐゴシック" charset="0"/>
              </a:defRPr>
            </a:lvl9pPr>
          </a:lstStyle>
          <a:p>
            <a:pPr algn="ctr">
              <a:spcBef>
                <a:spcPct val="20000"/>
              </a:spcBef>
            </a:pPr>
            <a:r>
              <a:rPr lang="it-IT" sz="1400" i="1" dirty="0" smtClean="0">
                <a:solidFill>
                  <a:schemeClr val="bg1"/>
                </a:solidFill>
              </a:rPr>
              <a:t>Sé e Altro.  Sviluppo, Patogenesi, Azione Terapeutica</a:t>
            </a:r>
          </a:p>
          <a:p>
            <a:pPr algn="ctr">
              <a:spcBef>
                <a:spcPct val="20000"/>
              </a:spcBef>
            </a:pPr>
            <a:r>
              <a:rPr lang="it-IT" sz="1400" i="1" dirty="0" smtClean="0">
                <a:solidFill>
                  <a:schemeClr val="bg1"/>
                </a:solidFill>
              </a:rPr>
              <a:t>Roma, 18 Gennaio 2020</a:t>
            </a:r>
            <a:endParaRPr lang="it-IT" sz="1400" i="1" dirty="0">
              <a:solidFill>
                <a:schemeClr val="bg1"/>
              </a:solidFill>
            </a:endParaRPr>
          </a:p>
        </p:txBody>
      </p:sp>
      <p:pic>
        <p:nvPicPr>
          <p:cNvPr id="2" name="Immagine 1" descr="Lichtenstein Girl with a tear.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1520" y="1556792"/>
            <a:ext cx="3589688" cy="4176464"/>
          </a:xfrm>
          <a:prstGeom prst="rect">
            <a:avLst/>
          </a:prstGeom>
        </p:spPr>
      </p:pic>
    </p:spTree>
    <p:extLst>
      <p:ext uri="{BB962C8B-B14F-4D97-AF65-F5344CB8AC3E}">
        <p14:creationId xmlns:p14="http://schemas.microsoft.com/office/powerpoint/2010/main" val="2094182107"/>
      </p:ext>
    </p:extLst>
  </p:cSld>
  <p:clrMapOvr>
    <a:masterClrMapping/>
  </p:clrMapOvr>
  <mc:AlternateContent xmlns:mc="http://schemas.openxmlformats.org/markup-compatibility/2006" xmlns:p14="http://schemas.microsoft.com/office/powerpoint/2010/main">
    <mc:Choice Requires="p14">
      <p:transition spd="slow" p14:dur="17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dew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2070100" cy="339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CasellaDiTesto 5"/>
          <p:cNvSpPr txBox="1">
            <a:spLocks noChangeArrowheads="1"/>
          </p:cNvSpPr>
          <p:nvPr/>
        </p:nvSpPr>
        <p:spPr bwMode="auto">
          <a:xfrm>
            <a:off x="2971800" y="762000"/>
            <a:ext cx="5867400" cy="550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just"/>
            <a:r>
              <a:rPr lang="it-IT" sz="3200" dirty="0">
                <a:solidFill>
                  <a:schemeClr val="bg1"/>
                </a:solidFill>
              </a:rPr>
              <a:t>"... l'esperienza emotiva concreta ha [...] due fasi: (1) È una disposizione, </a:t>
            </a:r>
            <a:r>
              <a:rPr lang="it-IT" sz="3200" dirty="0" smtClean="0">
                <a:solidFill>
                  <a:schemeClr val="bg1"/>
                </a:solidFill>
              </a:rPr>
              <a:t>una condotta, </a:t>
            </a:r>
            <a:r>
              <a:rPr lang="it-IT" sz="3200" dirty="0">
                <a:solidFill>
                  <a:schemeClr val="bg1"/>
                </a:solidFill>
              </a:rPr>
              <a:t>un modo di comportarsi. [...] (2) Inoltre ha sempre il suo "oggetto" o contenuto intellettuale. [...] Questo riferimento </a:t>
            </a:r>
            <a:r>
              <a:rPr lang="it-IT" sz="3200" dirty="0" smtClean="0">
                <a:solidFill>
                  <a:schemeClr val="bg1"/>
                </a:solidFill>
              </a:rPr>
              <a:t>proposizionale </a:t>
            </a:r>
            <a:r>
              <a:rPr lang="it-IT" sz="3200" dirty="0">
                <a:solidFill>
                  <a:schemeClr val="bg1"/>
                </a:solidFill>
              </a:rPr>
              <a:t>è una fase integrale del singolo impulso di emozione. "</a:t>
            </a:r>
            <a:endParaRPr lang="en-US" altLang="it-IT" sz="3200" dirty="0">
              <a:solidFill>
                <a:schemeClr val="bg1"/>
              </a:solidFill>
            </a:endParaRPr>
          </a:p>
        </p:txBody>
      </p:sp>
      <p:sp>
        <p:nvSpPr>
          <p:cNvPr id="45060" name="Rettangolo 5"/>
          <p:cNvSpPr>
            <a:spLocks noChangeArrowheads="1"/>
          </p:cNvSpPr>
          <p:nvPr/>
        </p:nvSpPr>
        <p:spPr bwMode="auto">
          <a:xfrm>
            <a:off x="4114800" y="6248400"/>
            <a:ext cx="48006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1600">
                <a:solidFill>
                  <a:schemeClr val="bg1"/>
                </a:solidFill>
              </a:rPr>
              <a:t>Psychological Review, Vol 2(1), Jan 1895,  13-32 </a:t>
            </a:r>
          </a:p>
        </p:txBody>
      </p:sp>
    </p:spTree>
  </p:cSld>
  <p:clrMapOvr>
    <a:masterClrMapping/>
  </p:clrMapOvr>
  <p:transition spd="med">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6" descr="dewe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300" y="1600200"/>
            <a:ext cx="2070100" cy="3397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7107" name="CasellaDiTesto 5"/>
          <p:cNvSpPr txBox="1">
            <a:spLocks noChangeArrowheads="1"/>
          </p:cNvSpPr>
          <p:nvPr/>
        </p:nvSpPr>
        <p:spPr bwMode="auto">
          <a:xfrm>
            <a:off x="2987824" y="553898"/>
            <a:ext cx="5867400" cy="5755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just"/>
            <a:r>
              <a:rPr lang="it-IT" sz="3200" dirty="0"/>
              <a:t>"</a:t>
            </a:r>
            <a:r>
              <a:rPr lang="it-IT" sz="2800" dirty="0" smtClean="0">
                <a:solidFill>
                  <a:schemeClr val="bg1"/>
                </a:solidFill>
              </a:rPr>
              <a:t>L’ "orso” è</a:t>
            </a:r>
            <a:r>
              <a:rPr lang="it-IT" sz="2800" dirty="0">
                <a:solidFill>
                  <a:schemeClr val="bg1"/>
                </a:solidFill>
              </a:rPr>
              <a:t>, psicologicamente, altrettanto </a:t>
            </a:r>
            <a:r>
              <a:rPr lang="it-IT" sz="2800" dirty="0" smtClean="0">
                <a:solidFill>
                  <a:schemeClr val="bg1"/>
                </a:solidFill>
              </a:rPr>
              <a:t>una discriminante </a:t>
            </a:r>
            <a:r>
              <a:rPr lang="it-IT" sz="2800" dirty="0">
                <a:solidFill>
                  <a:schemeClr val="bg1"/>
                </a:solidFill>
              </a:rPr>
              <a:t>di certi valori, all'interno di questo impulso totale o coordinazione dell'azione, come lo è la sensazione </a:t>
            </a:r>
            <a:r>
              <a:rPr lang="it-IT" sz="2800" dirty="0" smtClean="0">
                <a:solidFill>
                  <a:schemeClr val="bg1"/>
                </a:solidFill>
              </a:rPr>
              <a:t>di "paura". </a:t>
            </a:r>
            <a:r>
              <a:rPr lang="it-IT" sz="2800" dirty="0">
                <a:solidFill>
                  <a:schemeClr val="bg1"/>
                </a:solidFill>
              </a:rPr>
              <a:t>[...] La realtà, la coordinazione di queste attività parziali, è quell'intera attività che può essere descritta altrettanto bene come "quell'orribile orso", o "Oh, quanto sono spaventato". È esattamente e identicamente la stessa esperienza concreta [...]. "</a:t>
            </a:r>
            <a:endParaRPr lang="en-US" altLang="it-IT" sz="2800"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6" descr="Me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6200" y="152400"/>
            <a:ext cx="1420813"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5" name="Text Box 8"/>
          <p:cNvSpPr txBox="1">
            <a:spLocks noChangeArrowheads="1"/>
          </p:cNvSpPr>
          <p:nvPr/>
        </p:nvSpPr>
        <p:spPr bwMode="auto">
          <a:xfrm>
            <a:off x="152400" y="1916832"/>
            <a:ext cx="8839200" cy="507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just"/>
            <a:r>
              <a:rPr lang="it-IT" dirty="0"/>
              <a:t>"</a:t>
            </a:r>
            <a:r>
              <a:rPr lang="it-IT" dirty="0">
                <a:solidFill>
                  <a:schemeClr val="bg1"/>
                </a:solidFill>
              </a:rPr>
              <a:t>Questo è il campo dei gesti, che rivela l'atteggiamento motorio di una forma nella sua relazione con gli altri; un atteggiamento che gli psicologi hanno concepito come prevalentemente emotivo [...] Le espressioni del volto e gli atteggiamenti del corpo hanno per noi lo stesso valore funzionale che l'inizio dell'ostilità ha per due cani, che stanno manovrando per </a:t>
            </a:r>
            <a:r>
              <a:rPr lang="it-IT" dirty="0" smtClean="0">
                <a:solidFill>
                  <a:schemeClr val="bg1"/>
                </a:solidFill>
              </a:rPr>
              <a:t>iniziare ad attaccare</a:t>
            </a:r>
            <a:r>
              <a:rPr lang="it-IT" dirty="0">
                <a:solidFill>
                  <a:schemeClr val="bg1"/>
                </a:solidFill>
              </a:rPr>
              <a:t>. Questo campo del gesto non collega semplicemente l'individuo ad altri individui come oggetti fisici, ma lo mette in rapporto con le loro azioni, che sono ancora solo indicate, e suscita reazioni istintive appropriate a queste attività sociali ".</a:t>
            </a:r>
            <a:r>
              <a:rPr lang="it-IT" altLang="ja-JP" dirty="0" smtClean="0">
                <a:solidFill>
                  <a:schemeClr val="bg1"/>
                </a:solidFill>
              </a:rPr>
              <a:t> </a:t>
            </a:r>
            <a:endParaRPr lang="en-US" altLang="ja-JP" dirty="0">
              <a:solidFill>
                <a:schemeClr val="bg1"/>
              </a:solidFill>
            </a:endParaRPr>
          </a:p>
          <a:p>
            <a:pPr algn="just"/>
            <a:endParaRPr lang="en-US" altLang="it-IT" sz="800" dirty="0">
              <a:solidFill>
                <a:schemeClr val="bg1"/>
              </a:solidFill>
            </a:endParaRPr>
          </a:p>
          <a:p>
            <a:pPr algn="r"/>
            <a:r>
              <a:rPr lang="en-US" altLang="it-IT" sz="2000" dirty="0">
                <a:solidFill>
                  <a:schemeClr val="bg1"/>
                </a:solidFill>
              </a:rPr>
              <a:t>George Herbert Mead, </a:t>
            </a:r>
            <a:r>
              <a:rPr lang="it-IT" altLang="it-IT" sz="2000" dirty="0">
                <a:solidFill>
                  <a:srgbClr val="FFFFFF"/>
                </a:solidFill>
              </a:rPr>
              <a:t>"The </a:t>
            </a:r>
            <a:r>
              <a:rPr lang="it-IT" altLang="it-IT" sz="2000" dirty="0" err="1">
                <a:solidFill>
                  <a:srgbClr val="FFFFFF"/>
                </a:solidFill>
              </a:rPr>
              <a:t>Mechanism</a:t>
            </a:r>
            <a:r>
              <a:rPr lang="it-IT" altLang="it-IT" sz="2000" dirty="0">
                <a:solidFill>
                  <a:srgbClr val="FFFFFF"/>
                </a:solidFill>
              </a:rPr>
              <a:t> of Social </a:t>
            </a:r>
            <a:r>
              <a:rPr lang="it-IT" altLang="it-IT" sz="2000" dirty="0" err="1">
                <a:solidFill>
                  <a:srgbClr val="FFFFFF"/>
                </a:solidFill>
              </a:rPr>
              <a:t>Consciousness</a:t>
            </a:r>
            <a:r>
              <a:rPr lang="it-IT" altLang="it-IT" sz="2000" dirty="0">
                <a:solidFill>
                  <a:srgbClr val="FFFFFF"/>
                </a:solidFill>
              </a:rPr>
              <a:t>", </a:t>
            </a:r>
            <a:r>
              <a:rPr lang="it-IT" altLang="it-IT" sz="2000" i="1" dirty="0">
                <a:solidFill>
                  <a:srgbClr val="FFFFFF"/>
                </a:solidFill>
              </a:rPr>
              <a:t>Journal of </a:t>
            </a:r>
            <a:r>
              <a:rPr lang="it-IT" altLang="it-IT" sz="2000" i="1" dirty="0" err="1">
                <a:solidFill>
                  <a:srgbClr val="FFFFFF"/>
                </a:solidFill>
              </a:rPr>
              <a:t>Philosophy</a:t>
            </a:r>
            <a:r>
              <a:rPr lang="it-IT" altLang="it-IT" sz="2000" i="1" dirty="0">
                <a:solidFill>
                  <a:srgbClr val="FFFFFF"/>
                </a:solidFill>
              </a:rPr>
              <a:t>, </a:t>
            </a:r>
            <a:r>
              <a:rPr lang="it-IT" altLang="it-IT" sz="2000" i="1" dirty="0" err="1">
                <a:solidFill>
                  <a:srgbClr val="FFFFFF"/>
                </a:solidFill>
              </a:rPr>
              <a:t>Psychology</a:t>
            </a:r>
            <a:r>
              <a:rPr lang="it-IT" altLang="it-IT" sz="2000" i="1" dirty="0">
                <a:solidFill>
                  <a:srgbClr val="FFFFFF"/>
                </a:solidFill>
              </a:rPr>
              <a:t> and </a:t>
            </a:r>
            <a:r>
              <a:rPr lang="it-IT" altLang="it-IT" sz="2000" i="1" dirty="0" err="1">
                <a:solidFill>
                  <a:srgbClr val="FFFFFF"/>
                </a:solidFill>
              </a:rPr>
              <a:t>Scientific</a:t>
            </a:r>
            <a:r>
              <a:rPr lang="it-IT" altLang="it-IT" sz="2000" i="1" dirty="0">
                <a:solidFill>
                  <a:srgbClr val="FFFFFF"/>
                </a:solidFill>
              </a:rPr>
              <a:t> </a:t>
            </a:r>
            <a:r>
              <a:rPr lang="it-IT" altLang="it-IT" sz="2000" i="1" dirty="0" err="1">
                <a:solidFill>
                  <a:srgbClr val="FFFFFF"/>
                </a:solidFill>
              </a:rPr>
              <a:t>Methods</a:t>
            </a:r>
            <a:r>
              <a:rPr lang="it-IT" altLang="it-IT" sz="2000" i="1" dirty="0">
                <a:solidFill>
                  <a:srgbClr val="FFFFFF"/>
                </a:solidFill>
              </a:rPr>
              <a:t> 9</a:t>
            </a:r>
            <a:r>
              <a:rPr lang="it-IT" altLang="it-IT" sz="2000" dirty="0">
                <a:solidFill>
                  <a:srgbClr val="FFFFFF"/>
                </a:solidFill>
              </a:rPr>
              <a:t>, (1912): 401-406. </a:t>
            </a:r>
            <a:endParaRPr lang="en-US" altLang="it-IT" sz="2000" dirty="0">
              <a:solidFill>
                <a:srgbClr val="FFFFFF"/>
              </a:solidFill>
            </a:endParaRPr>
          </a:p>
        </p:txBody>
      </p:sp>
    </p:spTree>
  </p:cSld>
  <p:clrMapOvr>
    <a:masterClrMapping/>
  </p:clrMapOvr>
  <p:transition spd="med">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3"/>
          <p:cNvSpPr>
            <a:spLocks noGrp="1" noChangeArrowheads="1"/>
          </p:cNvSpPr>
          <p:nvPr>
            <p:ph type="subTitle" idx="1"/>
          </p:nvPr>
        </p:nvSpPr>
        <p:spPr>
          <a:xfrm>
            <a:off x="3124200" y="2133599"/>
            <a:ext cx="5715000" cy="2790825"/>
          </a:xfrm>
        </p:spPr>
        <p:txBody>
          <a:bodyPr/>
          <a:lstStyle/>
          <a:p>
            <a:pPr algn="just" eaLnBrk="1" hangingPunct="1"/>
            <a:r>
              <a:rPr lang="it-IT" sz="2400" dirty="0">
                <a:solidFill>
                  <a:schemeClr val="bg1"/>
                </a:solidFill>
              </a:rPr>
              <a:t>Essere in un determinato stato emotivo (ad esempio, essere arrabbiati con qualcuno) non è una proprietà psicologica intrinseca di un soggetto, ma la </a:t>
            </a:r>
            <a:r>
              <a:rPr lang="it-IT" sz="2400" dirty="0">
                <a:solidFill>
                  <a:srgbClr val="FF0000"/>
                </a:solidFill>
              </a:rPr>
              <a:t>proprietà relazionale di un individuo all'interno di un determinato contesto sociale</a:t>
            </a:r>
            <a:r>
              <a:rPr lang="it-IT" sz="2400" dirty="0">
                <a:solidFill>
                  <a:schemeClr val="bg1"/>
                </a:solidFill>
              </a:rPr>
              <a:t>.</a:t>
            </a:r>
            <a:endParaRPr lang="en-US" altLang="it-IT" sz="2400" dirty="0">
              <a:solidFill>
                <a:schemeClr val="bg1"/>
              </a:solidFill>
            </a:endParaRPr>
          </a:p>
        </p:txBody>
      </p:sp>
      <p:pic>
        <p:nvPicPr>
          <p:cNvPr id="51203" name="Picture 4" descr="Dumouch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75" y="1600200"/>
            <a:ext cx="2212975" cy="312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4" name="Text Box 5"/>
          <p:cNvSpPr txBox="1">
            <a:spLocks noChangeArrowheads="1"/>
          </p:cNvSpPr>
          <p:nvPr/>
        </p:nvSpPr>
        <p:spPr bwMode="auto">
          <a:xfrm>
            <a:off x="304800" y="4924425"/>
            <a:ext cx="24209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it-IT">
                <a:solidFill>
                  <a:schemeClr val="bg1"/>
                </a:solidFill>
              </a:rPr>
              <a:t>Paul Dumouchel</a:t>
            </a:r>
          </a:p>
        </p:txBody>
      </p:sp>
    </p:spTree>
  </p:cSld>
  <p:clrMapOvr>
    <a:masterClrMapping/>
  </p:clrMapOvr>
  <p:transition spd="med">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02" name="Rectangle 2"/>
          <p:cNvSpPr>
            <a:spLocks noGrp="1" noChangeArrowheads="1"/>
          </p:cNvSpPr>
          <p:nvPr>
            <p:ph type="ctrTitle"/>
          </p:nvPr>
        </p:nvSpPr>
        <p:spPr/>
        <p:txBody>
          <a:bodyPr/>
          <a:lstStyle/>
          <a:p>
            <a:pPr eaLnBrk="1" hangingPunct="1">
              <a:defRPr/>
            </a:pPr>
            <a:r>
              <a:rPr lang="it-IT" b="1">
                <a:solidFill>
                  <a:schemeClr val="bg1"/>
                </a:solidFill>
                <a:effectLst>
                  <a:outerShdw blurRad="38100" dist="38100" dir="2700000" algn="tl">
                    <a:srgbClr val="808080"/>
                  </a:outerShdw>
                </a:effectLst>
              </a:rPr>
              <a:t>EMG ED EMOZIONI</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body" idx="1"/>
          </p:nvPr>
        </p:nvSpPr>
        <p:spPr>
          <a:xfrm>
            <a:off x="4419600" y="838200"/>
            <a:ext cx="4572000" cy="5472113"/>
          </a:xfrm>
        </p:spPr>
        <p:txBody>
          <a:bodyPr/>
          <a:lstStyle/>
          <a:p>
            <a:pPr algn="just" eaLnBrk="1" hangingPunct="1"/>
            <a:r>
              <a:rPr lang="it-IT" sz="2000" dirty="0">
                <a:solidFill>
                  <a:schemeClr val="bg1"/>
                </a:solidFill>
              </a:rPr>
              <a:t>Attivazione EMG di mm </a:t>
            </a:r>
            <a:r>
              <a:rPr lang="it-IT" sz="2000" dirty="0" err="1">
                <a:solidFill>
                  <a:schemeClr val="bg1"/>
                </a:solidFill>
              </a:rPr>
              <a:t>zyg</a:t>
            </a:r>
            <a:r>
              <a:rPr lang="it-IT" sz="2000" dirty="0">
                <a:solidFill>
                  <a:schemeClr val="bg1"/>
                </a:solidFill>
              </a:rPr>
              <a:t> e </a:t>
            </a:r>
            <a:r>
              <a:rPr lang="it-IT" sz="2000" dirty="0" err="1">
                <a:solidFill>
                  <a:schemeClr val="bg1"/>
                </a:solidFill>
              </a:rPr>
              <a:t>corr</a:t>
            </a:r>
            <a:r>
              <a:rPr lang="it-IT" sz="2000" dirty="0">
                <a:solidFill>
                  <a:schemeClr val="bg1"/>
                </a:solidFill>
              </a:rPr>
              <a:t> in risposta a facce felici e arrabbiate (anche quando subliminali); correlazione con la valutazione soggettiva; gli effetti più forti nelle </a:t>
            </a:r>
            <a:r>
              <a:rPr lang="it-IT" sz="2000" dirty="0" smtClean="0">
                <a:solidFill>
                  <a:schemeClr val="bg1"/>
                </a:solidFill>
              </a:rPr>
              <a:t>donne.</a:t>
            </a:r>
          </a:p>
          <a:p>
            <a:pPr marL="0" indent="0" algn="r" eaLnBrk="1" hangingPunct="1">
              <a:buNone/>
            </a:pPr>
            <a:r>
              <a:rPr lang="it-IT" sz="2000" dirty="0" smtClean="0">
                <a:solidFill>
                  <a:schemeClr val="bg1"/>
                </a:solidFill>
              </a:rPr>
              <a:t>(</a:t>
            </a:r>
            <a:r>
              <a:rPr lang="it-IT" altLang="it-IT" sz="2000" dirty="0" err="1" smtClean="0">
                <a:solidFill>
                  <a:schemeClr val="bg1"/>
                </a:solidFill>
              </a:rPr>
              <a:t>Dimberg</a:t>
            </a:r>
            <a:r>
              <a:rPr lang="it-IT" altLang="it-IT" sz="2000" dirty="0" smtClean="0">
                <a:solidFill>
                  <a:schemeClr val="bg1"/>
                </a:solidFill>
              </a:rPr>
              <a:t> </a:t>
            </a:r>
            <a:r>
              <a:rPr lang="it-IT" altLang="it-IT" sz="2000" dirty="0">
                <a:solidFill>
                  <a:schemeClr val="bg1"/>
                </a:solidFill>
              </a:rPr>
              <a:t>et al., 1982, 1990, </a:t>
            </a:r>
            <a:r>
              <a:rPr lang="it-IT" altLang="it-IT" sz="2000" dirty="0" smtClean="0">
                <a:solidFill>
                  <a:schemeClr val="bg1"/>
                </a:solidFill>
              </a:rPr>
              <a:t>2000)</a:t>
            </a:r>
            <a:endParaRPr lang="it-IT" altLang="it-IT" sz="2000" dirty="0">
              <a:solidFill>
                <a:schemeClr val="bg1"/>
              </a:solidFill>
            </a:endParaRPr>
          </a:p>
          <a:p>
            <a:pPr algn="just" eaLnBrk="1" hangingPunct="1"/>
            <a:r>
              <a:rPr lang="it-IT" sz="2000" dirty="0">
                <a:solidFill>
                  <a:schemeClr val="bg1"/>
                </a:solidFill>
              </a:rPr>
              <a:t>Attivazione EMG di mm </a:t>
            </a:r>
            <a:r>
              <a:rPr lang="it-IT" sz="2000" dirty="0" err="1">
                <a:solidFill>
                  <a:schemeClr val="bg1"/>
                </a:solidFill>
              </a:rPr>
              <a:t>zyg</a:t>
            </a:r>
            <a:r>
              <a:rPr lang="it-IT" sz="2000" dirty="0">
                <a:solidFill>
                  <a:schemeClr val="bg1"/>
                </a:solidFill>
              </a:rPr>
              <a:t> e </a:t>
            </a:r>
            <a:r>
              <a:rPr lang="it-IT" sz="2000" dirty="0" err="1">
                <a:solidFill>
                  <a:schemeClr val="bg1"/>
                </a:solidFill>
              </a:rPr>
              <a:t>corr</a:t>
            </a:r>
            <a:r>
              <a:rPr lang="it-IT" sz="2000" dirty="0">
                <a:solidFill>
                  <a:schemeClr val="bg1"/>
                </a:solidFill>
              </a:rPr>
              <a:t> in risposta alla prosodia del linguaggio emozionale.</a:t>
            </a:r>
            <a:r>
              <a:rPr lang="it-IT" altLang="it-IT" sz="2000" b="1" dirty="0" smtClean="0">
                <a:solidFill>
                  <a:schemeClr val="bg1"/>
                </a:solidFill>
              </a:rPr>
              <a:t> </a:t>
            </a:r>
            <a:endParaRPr lang="it-IT" altLang="it-IT" sz="2000" b="1" dirty="0">
              <a:solidFill>
                <a:schemeClr val="bg1"/>
              </a:solidFill>
            </a:endParaRPr>
          </a:p>
          <a:p>
            <a:pPr algn="r" eaLnBrk="1" hangingPunct="1">
              <a:buFontTx/>
              <a:buNone/>
            </a:pPr>
            <a:r>
              <a:rPr lang="it-IT" altLang="it-IT" sz="2000" dirty="0" smtClean="0">
                <a:solidFill>
                  <a:schemeClr val="bg1"/>
                </a:solidFill>
              </a:rPr>
              <a:t>(</a:t>
            </a:r>
            <a:r>
              <a:rPr lang="it-IT" altLang="it-IT" sz="2000" dirty="0" err="1" smtClean="0">
                <a:solidFill>
                  <a:schemeClr val="bg1"/>
                </a:solidFill>
              </a:rPr>
              <a:t>Hietanen</a:t>
            </a:r>
            <a:r>
              <a:rPr lang="it-IT" altLang="it-IT" sz="2000" dirty="0" smtClean="0">
                <a:solidFill>
                  <a:schemeClr val="bg1"/>
                </a:solidFill>
              </a:rPr>
              <a:t> </a:t>
            </a:r>
            <a:r>
              <a:rPr lang="it-IT" altLang="it-IT" sz="2000" dirty="0">
                <a:solidFill>
                  <a:schemeClr val="bg1"/>
                </a:solidFill>
              </a:rPr>
              <a:t>et al., </a:t>
            </a:r>
            <a:r>
              <a:rPr lang="it-IT" altLang="it-IT" sz="2000" dirty="0" smtClean="0">
                <a:solidFill>
                  <a:schemeClr val="bg1"/>
                </a:solidFill>
              </a:rPr>
              <a:t>1998)</a:t>
            </a:r>
            <a:endParaRPr lang="it-IT" altLang="it-IT" sz="2000" dirty="0">
              <a:solidFill>
                <a:schemeClr val="bg1"/>
              </a:solidFill>
            </a:endParaRPr>
          </a:p>
          <a:p>
            <a:pPr algn="just" eaLnBrk="1" hangingPunct="1"/>
            <a:endParaRPr lang="it-IT" altLang="it-IT" sz="2000" b="1" dirty="0">
              <a:solidFill>
                <a:schemeClr val="bg1"/>
              </a:solidFill>
            </a:endParaRPr>
          </a:p>
          <a:p>
            <a:pPr algn="just" eaLnBrk="1" hangingPunct="1"/>
            <a:r>
              <a:rPr lang="it-IT" sz="2000" dirty="0" smtClean="0">
                <a:solidFill>
                  <a:schemeClr val="bg1"/>
                </a:solidFill>
              </a:rPr>
              <a:t>L’attivazione </a:t>
            </a:r>
            <a:r>
              <a:rPr lang="it-IT" sz="2000" dirty="0">
                <a:solidFill>
                  <a:schemeClr val="bg1"/>
                </a:solidFill>
              </a:rPr>
              <a:t>automatica del mimetismo facciale si correla con i punteggi di </a:t>
            </a:r>
            <a:r>
              <a:rPr lang="it-IT" sz="2000" dirty="0" smtClean="0">
                <a:solidFill>
                  <a:schemeClr val="bg1"/>
                </a:solidFill>
              </a:rPr>
              <a:t>empatia</a:t>
            </a:r>
            <a:r>
              <a:rPr lang="it-IT" sz="2000" dirty="0" smtClean="0"/>
              <a:t>.</a:t>
            </a:r>
          </a:p>
          <a:p>
            <a:pPr marL="0" indent="0" algn="r" eaLnBrk="1" hangingPunct="1">
              <a:buNone/>
            </a:pPr>
            <a:r>
              <a:rPr lang="it-IT" sz="2000" dirty="0" smtClean="0">
                <a:solidFill>
                  <a:schemeClr val="bg1"/>
                </a:solidFill>
              </a:rPr>
              <a:t>(</a:t>
            </a:r>
            <a:r>
              <a:rPr lang="it-IT" altLang="it-IT" sz="2000" dirty="0" err="1" smtClean="0">
                <a:solidFill>
                  <a:schemeClr val="bg1"/>
                </a:solidFill>
              </a:rPr>
              <a:t>Sonnby-Borgstrom</a:t>
            </a:r>
            <a:r>
              <a:rPr lang="it-IT" altLang="it-IT" sz="2000" dirty="0">
                <a:solidFill>
                  <a:schemeClr val="bg1"/>
                </a:solidFill>
              </a:rPr>
              <a:t>, </a:t>
            </a:r>
            <a:r>
              <a:rPr lang="it-IT" altLang="it-IT" sz="2000" dirty="0" smtClean="0">
                <a:solidFill>
                  <a:schemeClr val="bg1"/>
                </a:solidFill>
              </a:rPr>
              <a:t>2002)</a:t>
            </a:r>
            <a:endParaRPr lang="it-IT" altLang="it-IT" sz="1600" dirty="0">
              <a:solidFill>
                <a:schemeClr val="bg1"/>
              </a:solidFill>
            </a:endParaRPr>
          </a:p>
        </p:txBody>
      </p:sp>
      <p:grpSp>
        <p:nvGrpSpPr>
          <p:cNvPr id="54275" name="Group 6"/>
          <p:cNvGrpSpPr>
            <a:grpSpLocks/>
          </p:cNvGrpSpPr>
          <p:nvPr/>
        </p:nvGrpSpPr>
        <p:grpSpPr bwMode="auto">
          <a:xfrm>
            <a:off x="152400" y="685800"/>
            <a:ext cx="4191000" cy="5562600"/>
            <a:chOff x="96" y="432"/>
            <a:chExt cx="2640" cy="3504"/>
          </a:xfrm>
        </p:grpSpPr>
        <p:pic>
          <p:nvPicPr>
            <p:cNvPr id="54276" name="Picture 3" descr="Duchenne_de_Boulogne_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 y="432"/>
              <a:ext cx="2527" cy="3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7" name="Line 4"/>
            <p:cNvSpPr>
              <a:spLocks noChangeShapeType="1"/>
            </p:cNvSpPr>
            <p:nvPr/>
          </p:nvSpPr>
          <p:spPr bwMode="auto">
            <a:xfrm>
              <a:off x="96" y="3936"/>
              <a:ext cx="2592" cy="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sp>
          <p:nvSpPr>
            <p:cNvPr id="54278" name="Line 5"/>
            <p:cNvSpPr>
              <a:spLocks noChangeShapeType="1"/>
            </p:cNvSpPr>
            <p:nvPr/>
          </p:nvSpPr>
          <p:spPr bwMode="auto">
            <a:xfrm>
              <a:off x="144" y="3888"/>
              <a:ext cx="2592" cy="0"/>
            </a:xfrm>
            <a:prstGeom prst="line">
              <a:avLst/>
            </a:prstGeom>
            <a:noFill/>
            <a:ln w="76200">
              <a:solidFill>
                <a:schemeClr val="bg1"/>
              </a:solidFill>
              <a:round/>
              <a:headEnd/>
              <a:tailEnd/>
            </a:ln>
            <a:extLst>
              <a:ext uri="{909E8E84-426E-40dd-AFC4-6F175D3DCCD1}">
                <a14:hiddenFill xmlns:a14="http://schemas.microsoft.com/office/drawing/2010/main" xmlns="">
                  <a:noFill/>
                </a14:hiddenFill>
              </a:ext>
            </a:extLst>
          </p:spPr>
          <p:txBody>
            <a:bodyPr wrap="none" anchor="ctr"/>
            <a:lstStyle/>
            <a:p>
              <a:endParaRPr lang="it-IT"/>
            </a:p>
          </p:txBody>
        </p:sp>
      </p:grpSp>
    </p:spTree>
  </p:cSld>
  <p:clrMapOvr>
    <a:masterClrMapping/>
  </p:clrMapOvr>
  <p:transition spd="med">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2050" y="647700"/>
            <a:ext cx="68199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36525"/>
            <a:ext cx="6654800" cy="237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19" name="Text Box 3"/>
          <p:cNvSpPr txBox="1">
            <a:spLocks noChangeArrowheads="1"/>
          </p:cNvSpPr>
          <p:nvPr/>
        </p:nvSpPr>
        <p:spPr bwMode="auto">
          <a:xfrm>
            <a:off x="533400" y="2708920"/>
            <a:ext cx="8229600" cy="3785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marL="342900" indent="-342900" algn="just">
              <a:buFont typeface="Arial" charset="0"/>
              <a:buChar char="•"/>
            </a:pPr>
            <a:r>
              <a:rPr lang="it-IT" dirty="0" smtClean="0">
                <a:solidFill>
                  <a:schemeClr val="bg1"/>
                </a:solidFill>
              </a:rPr>
              <a:t>Per </a:t>
            </a:r>
            <a:r>
              <a:rPr lang="it-IT" dirty="0">
                <a:solidFill>
                  <a:schemeClr val="bg1"/>
                </a:solidFill>
              </a:rPr>
              <a:t>i volti, la visione passiva ha comportato un'attivazione significativa nell'area </a:t>
            </a:r>
            <a:r>
              <a:rPr lang="it-IT" dirty="0" err="1" smtClean="0">
                <a:solidFill>
                  <a:schemeClr val="bg1"/>
                </a:solidFill>
              </a:rPr>
              <a:t>premotoria</a:t>
            </a:r>
            <a:r>
              <a:rPr lang="it-IT" dirty="0" smtClean="0">
                <a:solidFill>
                  <a:schemeClr val="bg1"/>
                </a:solidFill>
              </a:rPr>
              <a:t> </a:t>
            </a:r>
            <a:r>
              <a:rPr lang="it-IT" dirty="0">
                <a:solidFill>
                  <a:schemeClr val="bg1"/>
                </a:solidFill>
              </a:rPr>
              <a:t>ventrale </a:t>
            </a:r>
            <a:r>
              <a:rPr lang="it-IT" dirty="0" smtClean="0">
                <a:solidFill>
                  <a:schemeClr val="bg1"/>
                </a:solidFill>
              </a:rPr>
              <a:t>destra, </a:t>
            </a:r>
            <a:r>
              <a:rPr lang="it-IT" dirty="0">
                <a:solidFill>
                  <a:schemeClr val="bg1"/>
                </a:solidFill>
              </a:rPr>
              <a:t>mentre l'imitazione ha prodotto l'attivazione </a:t>
            </a:r>
            <a:r>
              <a:rPr lang="it-IT" dirty="0" smtClean="0">
                <a:solidFill>
                  <a:schemeClr val="bg1"/>
                </a:solidFill>
              </a:rPr>
              <a:t>bilaterale.</a:t>
            </a:r>
          </a:p>
          <a:p>
            <a:pPr marL="342900" indent="-342900" algn="just">
              <a:buFont typeface="Arial" charset="0"/>
              <a:buChar char="•"/>
            </a:pPr>
            <a:r>
              <a:rPr lang="it-IT" dirty="0" smtClean="0">
                <a:solidFill>
                  <a:schemeClr val="bg1"/>
                </a:solidFill>
              </a:rPr>
              <a:t>Questo </a:t>
            </a:r>
            <a:r>
              <a:rPr lang="it-IT" dirty="0">
                <a:solidFill>
                  <a:schemeClr val="bg1"/>
                </a:solidFill>
              </a:rPr>
              <a:t>risultato è coerente con le evidenze relative alla dominanza dell'emisfero destro (RH) per l'elaborazione emotiva e suggerisce che potrebbe esserci un sistema di </a:t>
            </a:r>
            <a:r>
              <a:rPr lang="it-IT" dirty="0" err="1">
                <a:solidFill>
                  <a:schemeClr val="bg1"/>
                </a:solidFill>
              </a:rPr>
              <a:t>mirroring</a:t>
            </a:r>
            <a:r>
              <a:rPr lang="it-IT" dirty="0">
                <a:solidFill>
                  <a:schemeClr val="bg1"/>
                </a:solidFill>
              </a:rPr>
              <a:t> dell'emisfero destro che potrebbe fornire un substrato neurale per l'empatia.</a:t>
            </a:r>
          </a:p>
          <a:p>
            <a:pPr algn="just">
              <a:buFontTx/>
              <a:buChar char="•"/>
            </a:pPr>
            <a:endParaRPr lang="en-US" altLang="it-IT" b="1" dirty="0">
              <a:solidFill>
                <a:schemeClr val="bg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57200"/>
            <a:ext cx="8839200" cy="158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246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51100" y="2286000"/>
            <a:ext cx="4559300" cy="435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515938" y="152400"/>
            <a:ext cx="7989887" cy="1214438"/>
          </a:xfrm>
        </p:spPr>
        <p:txBody>
          <a:bodyPr/>
          <a:lstStyle/>
          <a:p>
            <a:r>
              <a:rPr lang="en-US" altLang="it-IT" b="1">
                <a:solidFill>
                  <a:schemeClr val="bg1"/>
                </a:solidFill>
              </a:rPr>
              <a:t>Observing and Imitating Emotions</a:t>
            </a:r>
            <a:endParaRPr lang="en-US" altLang="it-IT">
              <a:solidFill>
                <a:schemeClr val="bg1"/>
              </a:solidFill>
            </a:endParaRPr>
          </a:p>
        </p:txBody>
      </p:sp>
      <p:pic>
        <p:nvPicPr>
          <p:cNvPr id="645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600200"/>
            <a:ext cx="1700213" cy="206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5188" y="1524000"/>
            <a:ext cx="1817687" cy="222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64517" name="Group 5"/>
          <p:cNvGrpSpPr>
            <a:grpSpLocks/>
          </p:cNvGrpSpPr>
          <p:nvPr/>
        </p:nvGrpSpPr>
        <p:grpSpPr bwMode="auto">
          <a:xfrm>
            <a:off x="187325" y="3657600"/>
            <a:ext cx="4335463" cy="2924175"/>
            <a:chOff x="118" y="2488"/>
            <a:chExt cx="2731" cy="1842"/>
          </a:xfrm>
        </p:grpSpPr>
        <p:pic>
          <p:nvPicPr>
            <p:cNvPr id="6453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 y="2488"/>
              <a:ext cx="2731" cy="15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5" y="3961"/>
              <a:ext cx="243"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 y="3965"/>
              <a:ext cx="243"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36" y="4101"/>
              <a:ext cx="335"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3"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71" y="4107"/>
              <a:ext cx="335"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4"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13" y="4099"/>
              <a:ext cx="35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45"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42" y="4103"/>
              <a:ext cx="35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4518" name="Group 13"/>
          <p:cNvGrpSpPr>
            <a:grpSpLocks/>
          </p:cNvGrpSpPr>
          <p:nvPr/>
        </p:nvGrpSpPr>
        <p:grpSpPr bwMode="auto">
          <a:xfrm>
            <a:off x="4583113" y="3657600"/>
            <a:ext cx="4505325" cy="2919413"/>
            <a:chOff x="2887" y="2491"/>
            <a:chExt cx="2838" cy="1839"/>
          </a:xfrm>
        </p:grpSpPr>
        <p:pic>
          <p:nvPicPr>
            <p:cNvPr id="64532"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87" y="2491"/>
              <a:ext cx="2838" cy="1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3" name="Picture 1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85" y="3965"/>
              <a:ext cx="243"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4" name="Picture 1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89" y="3964"/>
              <a:ext cx="243"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5" name="Picture 1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31" y="4107"/>
              <a:ext cx="335"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6"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 y="4099"/>
              <a:ext cx="335"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7"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24" y="4102"/>
              <a:ext cx="35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38" name="Picture 2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19" y="4095"/>
              <a:ext cx="35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4519" name="Line 21"/>
          <p:cNvSpPr>
            <a:spLocks noChangeShapeType="1"/>
          </p:cNvSpPr>
          <p:nvPr/>
        </p:nvSpPr>
        <p:spPr bwMode="auto">
          <a:xfrm rot="10678049" flipV="1">
            <a:off x="3048000" y="1828800"/>
            <a:ext cx="838200" cy="381000"/>
          </a:xfrm>
          <a:prstGeom prst="line">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64520" name="Line 22"/>
          <p:cNvSpPr>
            <a:spLocks noChangeShapeType="1"/>
          </p:cNvSpPr>
          <p:nvPr/>
        </p:nvSpPr>
        <p:spPr bwMode="auto">
          <a:xfrm rot="10678049" flipV="1">
            <a:off x="7315200" y="1905000"/>
            <a:ext cx="838200" cy="381000"/>
          </a:xfrm>
          <a:prstGeom prst="line">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64521" name="Text Box 23"/>
          <p:cNvSpPr txBox="1">
            <a:spLocks noChangeArrowheads="1"/>
          </p:cNvSpPr>
          <p:nvPr/>
        </p:nvSpPr>
        <p:spPr bwMode="auto">
          <a:xfrm>
            <a:off x="3886200" y="1436688"/>
            <a:ext cx="749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PMC</a:t>
            </a:r>
          </a:p>
        </p:txBody>
      </p:sp>
      <p:sp>
        <p:nvSpPr>
          <p:cNvPr id="64522" name="Text Box 24"/>
          <p:cNvSpPr txBox="1">
            <a:spLocks noChangeArrowheads="1"/>
          </p:cNvSpPr>
          <p:nvPr/>
        </p:nvSpPr>
        <p:spPr bwMode="auto">
          <a:xfrm>
            <a:off x="4022725" y="1741488"/>
            <a:ext cx="5365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M1</a:t>
            </a:r>
          </a:p>
        </p:txBody>
      </p:sp>
      <p:sp>
        <p:nvSpPr>
          <p:cNvPr id="64523" name="Line 25"/>
          <p:cNvSpPr>
            <a:spLocks noChangeShapeType="1"/>
          </p:cNvSpPr>
          <p:nvPr/>
        </p:nvSpPr>
        <p:spPr bwMode="auto">
          <a:xfrm rot="10678049" flipV="1">
            <a:off x="3200400" y="1981200"/>
            <a:ext cx="838200" cy="381000"/>
          </a:xfrm>
          <a:prstGeom prst="line">
            <a:avLst/>
          </a:prstGeom>
          <a:noFill/>
          <a:ln w="9525">
            <a:solidFill>
              <a:schemeClr val="bg1"/>
            </a:solidFill>
            <a:round/>
            <a:headEnd/>
            <a:tailEnd type="triangle" w="med" len="med"/>
          </a:ln>
          <a:extLst>
            <a:ext uri="{909E8E84-426E-40dd-AFC4-6F175D3DCCD1}">
              <a14:hiddenFill xmlns:a14="http://schemas.microsoft.com/office/drawing/2010/main" xmlns="">
                <a:noFill/>
              </a14:hiddenFill>
            </a:ext>
          </a:extLst>
        </p:spPr>
        <p:txBody>
          <a:bodyPr wrap="none" anchor="ctr"/>
          <a:lstStyle/>
          <a:p>
            <a:endParaRPr lang="it-IT"/>
          </a:p>
        </p:txBody>
      </p:sp>
      <p:sp>
        <p:nvSpPr>
          <p:cNvPr id="64524" name="Text Box 26"/>
          <p:cNvSpPr txBox="1">
            <a:spLocks noChangeArrowheads="1"/>
          </p:cNvSpPr>
          <p:nvPr/>
        </p:nvSpPr>
        <p:spPr bwMode="auto">
          <a:xfrm>
            <a:off x="7696200" y="1436688"/>
            <a:ext cx="13128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Amygdala</a:t>
            </a:r>
          </a:p>
        </p:txBody>
      </p:sp>
      <p:sp>
        <p:nvSpPr>
          <p:cNvPr id="64525" name="Text Box 27"/>
          <p:cNvSpPr txBox="1">
            <a:spLocks noChangeArrowheads="1"/>
          </p:cNvSpPr>
          <p:nvPr/>
        </p:nvSpPr>
        <p:spPr bwMode="auto">
          <a:xfrm>
            <a:off x="1219200" y="6465888"/>
            <a:ext cx="1144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Imitation</a:t>
            </a:r>
          </a:p>
        </p:txBody>
      </p:sp>
      <p:sp>
        <p:nvSpPr>
          <p:cNvPr id="64526" name="Text Box 28"/>
          <p:cNvSpPr txBox="1">
            <a:spLocks noChangeArrowheads="1"/>
          </p:cNvSpPr>
          <p:nvPr/>
        </p:nvSpPr>
        <p:spPr bwMode="auto">
          <a:xfrm>
            <a:off x="5638800" y="6465888"/>
            <a:ext cx="1144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Imitation</a:t>
            </a:r>
          </a:p>
        </p:txBody>
      </p:sp>
      <p:sp>
        <p:nvSpPr>
          <p:cNvPr id="64527" name="Text Box 29"/>
          <p:cNvSpPr txBox="1">
            <a:spLocks noChangeArrowheads="1"/>
          </p:cNvSpPr>
          <p:nvPr/>
        </p:nvSpPr>
        <p:spPr bwMode="auto">
          <a:xfrm>
            <a:off x="2971800" y="6465888"/>
            <a:ext cx="15541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Observation</a:t>
            </a:r>
            <a:endParaRPr lang="it-IT" altLang="it-IT">
              <a:solidFill>
                <a:schemeClr val="bg1"/>
              </a:solidFill>
            </a:endParaRPr>
          </a:p>
        </p:txBody>
      </p:sp>
      <p:sp>
        <p:nvSpPr>
          <p:cNvPr id="64528" name="Text Box 30"/>
          <p:cNvSpPr txBox="1">
            <a:spLocks noChangeArrowheads="1"/>
          </p:cNvSpPr>
          <p:nvPr/>
        </p:nvSpPr>
        <p:spPr bwMode="auto">
          <a:xfrm>
            <a:off x="7467600" y="6465888"/>
            <a:ext cx="15541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Observation</a:t>
            </a:r>
            <a:endParaRPr lang="it-IT" altLang="it-IT">
              <a:solidFill>
                <a:schemeClr val="bg1"/>
              </a:solidFill>
            </a:endParaRPr>
          </a:p>
        </p:txBody>
      </p:sp>
      <p:sp>
        <p:nvSpPr>
          <p:cNvPr id="64529" name="Text Box 31"/>
          <p:cNvSpPr txBox="1">
            <a:spLocks noChangeArrowheads="1"/>
          </p:cNvSpPr>
          <p:nvPr/>
        </p:nvSpPr>
        <p:spPr bwMode="auto">
          <a:xfrm>
            <a:off x="288925" y="3325813"/>
            <a:ext cx="749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PMC</a:t>
            </a:r>
          </a:p>
        </p:txBody>
      </p:sp>
      <p:sp>
        <p:nvSpPr>
          <p:cNvPr id="64530" name="Text Box 32"/>
          <p:cNvSpPr txBox="1">
            <a:spLocks noChangeArrowheads="1"/>
          </p:cNvSpPr>
          <p:nvPr/>
        </p:nvSpPr>
        <p:spPr bwMode="auto">
          <a:xfrm>
            <a:off x="4860925" y="3325813"/>
            <a:ext cx="536575"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M1</a:t>
            </a:r>
          </a:p>
        </p:txBody>
      </p:sp>
      <p:sp>
        <p:nvSpPr>
          <p:cNvPr id="64531" name="Text Box 33"/>
          <p:cNvSpPr txBox="1">
            <a:spLocks noChangeArrowheads="1"/>
          </p:cNvSpPr>
          <p:nvPr/>
        </p:nvSpPr>
        <p:spPr bwMode="auto">
          <a:xfrm>
            <a:off x="6324600" y="885825"/>
            <a:ext cx="2555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it-IT" b="1">
                <a:solidFill>
                  <a:schemeClr val="bg1"/>
                </a:solidFill>
              </a:rPr>
              <a:t>(Carr et al. 2003)</a:t>
            </a:r>
          </a:p>
        </p:txBody>
      </p:sp>
    </p:spTree>
  </p:cSld>
  <p:clrMapOvr>
    <a:masterClrMapping/>
  </p:clrMapOvr>
  <p:transition spd="med">
    <p:fade thruBlk="1"/>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MunchScr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98650" y="141288"/>
            <a:ext cx="5345113" cy="657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3955" name="Text Box 3"/>
          <p:cNvSpPr txBox="1">
            <a:spLocks noChangeArrowheads="1"/>
          </p:cNvSpPr>
          <p:nvPr/>
        </p:nvSpPr>
        <p:spPr bwMode="auto">
          <a:xfrm>
            <a:off x="3292475" y="365125"/>
            <a:ext cx="2441575" cy="1920875"/>
          </a:xfrm>
          <a:prstGeom prst="rect">
            <a:avLst/>
          </a:prstGeom>
          <a:noFill/>
          <a:ln w="9525">
            <a:noFill/>
            <a:miter lim="800000"/>
            <a:headEnd/>
            <a:tailEnd/>
          </a:ln>
          <a:effectLst/>
        </p:spPr>
        <p:txBody>
          <a:bodyPr wrap="none">
            <a:spAutoFit/>
          </a:bodyPr>
          <a:lstStyle/>
          <a:p>
            <a:pPr algn="ctr">
              <a:defRPr/>
            </a:pPr>
            <a:r>
              <a:rPr lang="en-US" sz="4000" b="1">
                <a:solidFill>
                  <a:schemeClr val="bg1"/>
                </a:solidFill>
                <a:effectLst>
                  <a:outerShdw blurRad="38100" dist="38100" dir="2700000" algn="tl">
                    <a:srgbClr val="808080"/>
                  </a:outerShdw>
                </a:effectLst>
              </a:rPr>
              <a:t>Emozioni</a:t>
            </a:r>
          </a:p>
          <a:p>
            <a:pPr algn="ctr">
              <a:defRPr/>
            </a:pPr>
            <a:r>
              <a:rPr lang="en-US" sz="4000" b="1">
                <a:solidFill>
                  <a:schemeClr val="bg1"/>
                </a:solidFill>
                <a:effectLst>
                  <a:outerShdw blurRad="38100" dist="38100" dir="2700000" algn="tl">
                    <a:srgbClr val="808080"/>
                  </a:outerShdw>
                </a:effectLst>
              </a:rPr>
              <a:t>di</a:t>
            </a:r>
          </a:p>
          <a:p>
            <a:pPr algn="ctr">
              <a:defRPr/>
            </a:pPr>
            <a:r>
              <a:rPr lang="en-US" sz="4000" b="1">
                <a:solidFill>
                  <a:schemeClr val="bg1"/>
                </a:solidFill>
                <a:effectLst>
                  <a:outerShdw blurRad="38100" dist="38100" dir="2700000" algn="tl">
                    <a:srgbClr val="808080"/>
                  </a:outerShdw>
                </a:effectLst>
              </a:rPr>
              <a:t>base</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04800" y="-76200"/>
            <a:ext cx="8534400" cy="1524000"/>
          </a:xfrm>
        </p:spPr>
        <p:txBody>
          <a:bodyPr/>
          <a:lstStyle/>
          <a:p>
            <a:r>
              <a:rPr lang="en-US" altLang="it-IT" b="1">
                <a:solidFill>
                  <a:schemeClr val="bg1"/>
                </a:solidFill>
              </a:rPr>
              <a:t>Observing and Imitating Emotions</a:t>
            </a:r>
          </a:p>
        </p:txBody>
      </p:sp>
      <p:grpSp>
        <p:nvGrpSpPr>
          <p:cNvPr id="66563" name="Group 3"/>
          <p:cNvGrpSpPr>
            <a:grpSpLocks/>
          </p:cNvGrpSpPr>
          <p:nvPr/>
        </p:nvGrpSpPr>
        <p:grpSpPr bwMode="auto">
          <a:xfrm>
            <a:off x="25400" y="1714500"/>
            <a:ext cx="3870325" cy="4148138"/>
            <a:chOff x="25" y="1133"/>
            <a:chExt cx="2438" cy="2613"/>
          </a:xfrm>
        </p:grpSpPr>
        <p:pic>
          <p:nvPicPr>
            <p:cNvPr id="6658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 y="2696"/>
              <a:ext cx="1146" cy="1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2"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 y="1133"/>
              <a:ext cx="1167"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3"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 y="1624"/>
              <a:ext cx="1224" cy="1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6564" name="Group 7"/>
          <p:cNvGrpSpPr>
            <a:grpSpLocks/>
          </p:cNvGrpSpPr>
          <p:nvPr/>
        </p:nvGrpSpPr>
        <p:grpSpPr bwMode="auto">
          <a:xfrm>
            <a:off x="3932238" y="2601913"/>
            <a:ext cx="5227637" cy="3178175"/>
            <a:chOff x="2477" y="1639"/>
            <a:chExt cx="3293" cy="2002"/>
          </a:xfrm>
        </p:grpSpPr>
        <p:pic>
          <p:nvPicPr>
            <p:cNvPr id="66574"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7" y="1639"/>
              <a:ext cx="3293" cy="16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5"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82" y="3276"/>
              <a:ext cx="243"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6"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85" y="3276"/>
              <a:ext cx="243" cy="3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7" name="Picture 1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41" y="3391"/>
              <a:ext cx="335"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8"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936" y="3398"/>
              <a:ext cx="335" cy="1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79"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38" y="3397"/>
              <a:ext cx="35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580" name="Picture 1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03" y="3388"/>
              <a:ext cx="351" cy="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6565" name="Rectangle 15"/>
          <p:cNvSpPr>
            <a:spLocks noChangeArrowheads="1"/>
          </p:cNvSpPr>
          <p:nvPr/>
        </p:nvSpPr>
        <p:spPr bwMode="auto">
          <a:xfrm>
            <a:off x="4800600" y="1295400"/>
            <a:ext cx="228600" cy="228600"/>
          </a:xfrm>
          <a:prstGeom prst="rect">
            <a:avLst/>
          </a:prstGeom>
          <a:solidFill>
            <a:srgbClr val="FF0033"/>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endParaRPr lang="en-US" altLang="it-IT">
              <a:solidFill>
                <a:schemeClr val="bg1"/>
              </a:solidFill>
            </a:endParaRPr>
          </a:p>
        </p:txBody>
      </p:sp>
      <p:sp>
        <p:nvSpPr>
          <p:cNvPr id="66566" name="Rectangle 16"/>
          <p:cNvSpPr>
            <a:spLocks noChangeArrowheads="1"/>
          </p:cNvSpPr>
          <p:nvPr/>
        </p:nvSpPr>
        <p:spPr bwMode="auto">
          <a:xfrm>
            <a:off x="4800600" y="1676400"/>
            <a:ext cx="228600" cy="228600"/>
          </a:xfrm>
          <a:prstGeom prst="rect">
            <a:avLst/>
          </a:prstGeom>
          <a:solidFill>
            <a:srgbClr val="66FF66"/>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it-IT"/>
          </a:p>
        </p:txBody>
      </p:sp>
      <p:sp>
        <p:nvSpPr>
          <p:cNvPr id="66567" name="Rectangle 17"/>
          <p:cNvSpPr>
            <a:spLocks noChangeArrowheads="1"/>
          </p:cNvSpPr>
          <p:nvPr/>
        </p:nvSpPr>
        <p:spPr bwMode="auto">
          <a:xfrm>
            <a:off x="4800600" y="2057400"/>
            <a:ext cx="228600" cy="228600"/>
          </a:xfrm>
          <a:prstGeom prst="rect">
            <a:avLst/>
          </a:prstGeom>
          <a:solidFill>
            <a:srgbClr val="33CCFF"/>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it-IT"/>
          </a:p>
        </p:txBody>
      </p:sp>
      <p:sp>
        <p:nvSpPr>
          <p:cNvPr id="66568" name="Text Box 18"/>
          <p:cNvSpPr txBox="1">
            <a:spLocks noChangeArrowheads="1"/>
          </p:cNvSpPr>
          <p:nvPr/>
        </p:nvSpPr>
        <p:spPr bwMode="auto">
          <a:xfrm>
            <a:off x="5410200" y="5902325"/>
            <a:ext cx="1144588"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Imitation</a:t>
            </a:r>
            <a:endParaRPr lang="it-IT" altLang="it-IT">
              <a:solidFill>
                <a:schemeClr val="bg1"/>
              </a:solidFill>
            </a:endParaRPr>
          </a:p>
        </p:txBody>
      </p:sp>
      <p:sp>
        <p:nvSpPr>
          <p:cNvPr id="66569" name="Text Box 19"/>
          <p:cNvSpPr txBox="1">
            <a:spLocks noChangeArrowheads="1"/>
          </p:cNvSpPr>
          <p:nvPr/>
        </p:nvSpPr>
        <p:spPr bwMode="auto">
          <a:xfrm>
            <a:off x="7467600" y="5886450"/>
            <a:ext cx="15541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Observation</a:t>
            </a:r>
            <a:endParaRPr lang="it-IT" altLang="it-IT">
              <a:solidFill>
                <a:schemeClr val="bg1"/>
              </a:solidFill>
            </a:endParaRPr>
          </a:p>
        </p:txBody>
      </p:sp>
      <p:sp>
        <p:nvSpPr>
          <p:cNvPr id="66570" name="Text Box 20"/>
          <p:cNvSpPr txBox="1">
            <a:spLocks noChangeArrowheads="1"/>
          </p:cNvSpPr>
          <p:nvPr/>
        </p:nvSpPr>
        <p:spPr bwMode="auto">
          <a:xfrm>
            <a:off x="5330825" y="1279525"/>
            <a:ext cx="876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BA 44</a:t>
            </a:r>
          </a:p>
        </p:txBody>
      </p:sp>
      <p:sp>
        <p:nvSpPr>
          <p:cNvPr id="66571" name="Text Box 21"/>
          <p:cNvSpPr txBox="1">
            <a:spLocks noChangeArrowheads="1"/>
          </p:cNvSpPr>
          <p:nvPr/>
        </p:nvSpPr>
        <p:spPr bwMode="auto">
          <a:xfrm>
            <a:off x="5330825" y="1619250"/>
            <a:ext cx="86201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Insula</a:t>
            </a:r>
          </a:p>
        </p:txBody>
      </p:sp>
      <p:sp>
        <p:nvSpPr>
          <p:cNvPr id="66572" name="Text Box 22"/>
          <p:cNvSpPr txBox="1">
            <a:spLocks noChangeArrowheads="1"/>
          </p:cNvSpPr>
          <p:nvPr/>
        </p:nvSpPr>
        <p:spPr bwMode="auto">
          <a:xfrm>
            <a:off x="5330825" y="1970088"/>
            <a:ext cx="8763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2000">
                <a:solidFill>
                  <a:schemeClr val="bg1"/>
                </a:solidFill>
              </a:rPr>
              <a:t>BA 44</a:t>
            </a:r>
          </a:p>
        </p:txBody>
      </p:sp>
      <p:sp>
        <p:nvSpPr>
          <p:cNvPr id="66573" name="Text Box 23"/>
          <p:cNvSpPr txBox="1">
            <a:spLocks noChangeArrowheads="1"/>
          </p:cNvSpPr>
          <p:nvPr/>
        </p:nvSpPr>
        <p:spPr bwMode="auto">
          <a:xfrm>
            <a:off x="304800" y="1131888"/>
            <a:ext cx="2682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it-IT" b="1">
                <a:solidFill>
                  <a:schemeClr val="bg1"/>
                </a:solidFill>
              </a:rPr>
              <a:t>(Carr et al. 2003)</a:t>
            </a:r>
            <a:endParaRPr lang="en-US" altLang="it-IT">
              <a:solidFill>
                <a:schemeClr val="bg1"/>
              </a:solidFill>
            </a:endParaRPr>
          </a:p>
        </p:txBody>
      </p:sp>
    </p:spTree>
  </p:cSld>
  <p:clrMapOvr>
    <a:masterClrMapping/>
  </p:clrMapOvr>
  <p:transition spd="med">
    <p:fade thruBlk="1"/>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57400" y="2659063"/>
            <a:ext cx="4800600" cy="3970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8612"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2600" y="60325"/>
            <a:ext cx="5410200" cy="230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68613"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9450" y="2254250"/>
            <a:ext cx="498475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graphicFrame>
        <p:nvGraphicFramePr>
          <p:cNvPr id="68610" name="Object 2"/>
          <p:cNvGraphicFramePr>
            <a:graphicFrameLocks noChangeAspect="1"/>
          </p:cNvGraphicFramePr>
          <p:nvPr/>
        </p:nvGraphicFramePr>
        <p:xfrm>
          <a:off x="228600" y="228600"/>
          <a:ext cx="990600" cy="982663"/>
        </p:xfrm>
        <a:graphic>
          <a:graphicData uri="http://schemas.openxmlformats.org/presentationml/2006/ole">
            <mc:AlternateContent xmlns:mc="http://schemas.openxmlformats.org/markup-compatibility/2006">
              <mc:Choice xmlns:v="urn:schemas-microsoft-com:vml" Requires="v">
                <p:oleObj spid="_x0000_s68653" name="Fotografia Photo Editor" r:id="rId7" imgW="2266667" imgH="2247619" progId="MSPhotoEd.3">
                  <p:embed/>
                </p:oleObj>
              </mc:Choice>
              <mc:Fallback>
                <p:oleObj name="Fotografia Photo Editor" r:id="rId7" imgW="2266667" imgH="2247619" progId="MSPhotoEd.3">
                  <p:embed/>
                  <p:pic>
                    <p:nvPicPr>
                      <p:cNvPr id="0" name="Object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8600" y="228600"/>
                        <a:ext cx="990600" cy="98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OdeurUP1.avi" descr="/Users/user/Desktop/Vittorio2/Presentazioni/Filmati/OdeurUP1.avi">
            <a:hlinkClick r:id="" action="ppaction://media"/>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95400" y="715963"/>
            <a:ext cx="6629400" cy="5303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childTnLst>
            <p:seq concurrent="1" nextAc="seek">
              <p:cTn id="2" restart="whenNotActive" fill="hold" evtFilter="cancelBubble" nodeType="interactiveSeq">
                <p:stCondLst>
                  <p:cond evt="onClick" delay="0">
                    <p:tgtEl>
                      <p:spTgt spid="70658"/>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70658"/>
                                        </p:tgtEl>
                                      </p:cBhvr>
                                    </p:cmd>
                                  </p:childTnLst>
                                </p:cTn>
                              </p:par>
                            </p:childTnLst>
                          </p:cTn>
                        </p:par>
                      </p:childTnLst>
                    </p:cTn>
                  </p:par>
                </p:childTnLst>
              </p:cTn>
              <p:nextCondLst>
                <p:cond evt="onClick" delay="0">
                  <p:tgtEl>
                    <p:spTgt spid="70658"/>
                  </p:tgtEl>
                </p:cond>
              </p:nextCondLst>
            </p:seq>
            <p:video>
              <p:cMediaNode vol="80000">
                <p:cTn id="7" fill="hold" display="0">
                  <p:stCondLst>
                    <p:cond delay="indefinite"/>
                  </p:stCondLst>
                </p:cTn>
                <p:tgtEl>
                  <p:spTgt spid="7065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sag-34 anat onl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363" y="1233488"/>
            <a:ext cx="5888037"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4" name="Picture 3" descr="sag-34 disgust smel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233488"/>
            <a:ext cx="5888037"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5" name="Picture 4" descr="sag-34 dis and pleas sme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363" y="1233488"/>
            <a:ext cx="5888037"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6" name="Picture 5" descr="sagitsal-34 plus visio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0363" y="1233488"/>
            <a:ext cx="5888037"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87" name="Picture 6" descr="sagitsal-34_with overla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0363" y="1233488"/>
            <a:ext cx="5888037" cy="482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8" name="Text Box 7"/>
          <p:cNvSpPr txBox="1">
            <a:spLocks noChangeArrowheads="1"/>
          </p:cNvSpPr>
          <p:nvPr/>
        </p:nvSpPr>
        <p:spPr bwMode="auto">
          <a:xfrm>
            <a:off x="3138488" y="425450"/>
            <a:ext cx="2728912"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pPr>
            <a:r>
              <a:rPr lang="it-IT" altLang="it-IT" sz="3600" b="1">
                <a:solidFill>
                  <a:srgbClr val="FFFFFF"/>
                </a:solidFill>
                <a:latin typeface="Georgia" charset="0"/>
              </a:rPr>
              <a:t>Left</a:t>
            </a:r>
            <a:r>
              <a:rPr lang="en-US" altLang="it-IT" sz="3600" b="1">
                <a:solidFill>
                  <a:srgbClr val="FFFFFF"/>
                </a:solidFill>
                <a:latin typeface="Georgia" charset="0"/>
              </a:rPr>
              <a:t> </a:t>
            </a:r>
            <a:r>
              <a:rPr lang="it-IT" altLang="it-IT" sz="3600" b="1">
                <a:solidFill>
                  <a:srgbClr val="FFFFFF"/>
                </a:solidFill>
                <a:latin typeface="Georgia" charset="0"/>
              </a:rPr>
              <a:t>I</a:t>
            </a:r>
            <a:r>
              <a:rPr lang="en-US" altLang="it-IT" sz="3600" b="1">
                <a:solidFill>
                  <a:srgbClr val="FFFFFF"/>
                </a:solidFill>
                <a:latin typeface="Georgia" charset="0"/>
              </a:rPr>
              <a:t>nsula</a:t>
            </a:r>
          </a:p>
        </p:txBody>
      </p:sp>
      <p:grpSp>
        <p:nvGrpSpPr>
          <p:cNvPr id="71689" name="Group 8"/>
          <p:cNvGrpSpPr>
            <a:grpSpLocks/>
          </p:cNvGrpSpPr>
          <p:nvPr/>
        </p:nvGrpSpPr>
        <p:grpSpPr bwMode="auto">
          <a:xfrm>
            <a:off x="6324600" y="1371600"/>
            <a:ext cx="2068513" cy="457200"/>
            <a:chOff x="3984" y="1712"/>
            <a:chExt cx="1303" cy="288"/>
          </a:xfrm>
        </p:grpSpPr>
        <p:sp>
          <p:nvSpPr>
            <p:cNvPr id="71703" name="Rectangle 9"/>
            <p:cNvSpPr>
              <a:spLocks noChangeArrowheads="1"/>
            </p:cNvSpPr>
            <p:nvPr/>
          </p:nvSpPr>
          <p:spPr bwMode="auto">
            <a:xfrm>
              <a:off x="3984" y="1734"/>
              <a:ext cx="240" cy="24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it-IT"/>
            </a:p>
          </p:txBody>
        </p:sp>
        <p:sp>
          <p:nvSpPr>
            <p:cNvPr id="71704" name="Text Box 10"/>
            <p:cNvSpPr txBox="1">
              <a:spLocks noChangeArrowheads="1"/>
            </p:cNvSpPr>
            <p:nvPr/>
          </p:nvSpPr>
          <p:spPr bwMode="auto">
            <a:xfrm>
              <a:off x="4209" y="1712"/>
              <a:ext cx="107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20000"/>
                </a:spcBef>
              </a:pPr>
              <a:r>
                <a:rPr lang="it-IT" altLang="it-IT" i="1">
                  <a:solidFill>
                    <a:srgbClr val="FF0000"/>
                  </a:solidFill>
                  <a:latin typeface="Times New Roman" charset="0"/>
                </a:rPr>
                <a:t>disgust&gt;rest</a:t>
              </a:r>
              <a:endParaRPr lang="en-US" altLang="it-IT" i="1">
                <a:solidFill>
                  <a:srgbClr val="FF0000"/>
                </a:solidFill>
                <a:latin typeface="Times New Roman" charset="0"/>
              </a:endParaRPr>
            </a:p>
          </p:txBody>
        </p:sp>
      </p:grpSp>
      <p:grpSp>
        <p:nvGrpSpPr>
          <p:cNvPr id="71690" name="Group 11"/>
          <p:cNvGrpSpPr>
            <a:grpSpLocks/>
          </p:cNvGrpSpPr>
          <p:nvPr/>
        </p:nvGrpSpPr>
        <p:grpSpPr bwMode="auto">
          <a:xfrm>
            <a:off x="6324600" y="2057400"/>
            <a:ext cx="2236788" cy="457200"/>
            <a:chOff x="3984" y="2192"/>
            <a:chExt cx="1409" cy="288"/>
          </a:xfrm>
        </p:grpSpPr>
        <p:sp>
          <p:nvSpPr>
            <p:cNvPr id="71701" name="Rectangle 12"/>
            <p:cNvSpPr>
              <a:spLocks noChangeArrowheads="1"/>
            </p:cNvSpPr>
            <p:nvPr/>
          </p:nvSpPr>
          <p:spPr bwMode="auto">
            <a:xfrm>
              <a:off x="3984" y="2208"/>
              <a:ext cx="240" cy="240"/>
            </a:xfrm>
            <a:prstGeom prst="rect">
              <a:avLst/>
            </a:prstGeom>
            <a:solidFill>
              <a:srgbClr val="008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it-IT"/>
            </a:p>
          </p:txBody>
        </p:sp>
        <p:sp>
          <p:nvSpPr>
            <p:cNvPr id="71702" name="Text Box 13"/>
            <p:cNvSpPr txBox="1">
              <a:spLocks noChangeArrowheads="1"/>
            </p:cNvSpPr>
            <p:nvPr/>
          </p:nvSpPr>
          <p:spPr bwMode="auto">
            <a:xfrm>
              <a:off x="4209" y="2192"/>
              <a:ext cx="11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20000"/>
                </a:spcBef>
              </a:pPr>
              <a:r>
                <a:rPr lang="it-IT" altLang="it-IT" i="1">
                  <a:solidFill>
                    <a:srgbClr val="008000"/>
                  </a:solidFill>
                  <a:latin typeface="Times New Roman" charset="0"/>
                </a:rPr>
                <a:t>pleasant&gt;rest</a:t>
              </a:r>
              <a:endParaRPr lang="en-US" altLang="it-IT" i="1">
                <a:solidFill>
                  <a:srgbClr val="008000"/>
                </a:solidFill>
                <a:latin typeface="Times New Roman" charset="0"/>
              </a:endParaRPr>
            </a:p>
          </p:txBody>
        </p:sp>
      </p:grpSp>
      <p:grpSp>
        <p:nvGrpSpPr>
          <p:cNvPr id="71691" name="Group 14"/>
          <p:cNvGrpSpPr>
            <a:grpSpLocks/>
          </p:cNvGrpSpPr>
          <p:nvPr/>
        </p:nvGrpSpPr>
        <p:grpSpPr bwMode="auto">
          <a:xfrm>
            <a:off x="6067425" y="3981450"/>
            <a:ext cx="3078163" cy="2876550"/>
            <a:chOff x="3822" y="2508"/>
            <a:chExt cx="1939" cy="1812"/>
          </a:xfrm>
        </p:grpSpPr>
        <p:grpSp>
          <p:nvGrpSpPr>
            <p:cNvPr id="71695" name="Group 15"/>
            <p:cNvGrpSpPr>
              <a:grpSpLocks/>
            </p:cNvGrpSpPr>
            <p:nvPr/>
          </p:nvGrpSpPr>
          <p:grpSpPr bwMode="auto">
            <a:xfrm>
              <a:off x="3984" y="2508"/>
              <a:ext cx="1777" cy="564"/>
              <a:chOff x="3984" y="2672"/>
              <a:chExt cx="1777" cy="564"/>
            </a:xfrm>
          </p:grpSpPr>
          <p:sp>
            <p:nvSpPr>
              <p:cNvPr id="71699" name="Rectangle 16"/>
              <p:cNvSpPr>
                <a:spLocks noChangeArrowheads="1"/>
              </p:cNvSpPr>
              <p:nvPr/>
            </p:nvSpPr>
            <p:spPr bwMode="auto">
              <a:xfrm>
                <a:off x="3984" y="2832"/>
                <a:ext cx="240" cy="240"/>
              </a:xfrm>
              <a:prstGeom prst="rect">
                <a:avLst/>
              </a:prstGeom>
              <a:solidFill>
                <a:srgbClr val="0099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it-IT"/>
              </a:p>
            </p:txBody>
          </p:sp>
          <p:sp>
            <p:nvSpPr>
              <p:cNvPr id="71700" name="Text Box 17"/>
              <p:cNvSpPr txBox="1">
                <a:spLocks noChangeArrowheads="1"/>
              </p:cNvSpPr>
              <p:nvPr/>
            </p:nvSpPr>
            <p:spPr bwMode="auto">
              <a:xfrm>
                <a:off x="4209" y="2672"/>
                <a:ext cx="1552" cy="5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20000"/>
                  </a:spcBef>
                </a:pPr>
                <a:r>
                  <a:rPr lang="it-IT" altLang="it-IT" i="1">
                    <a:solidFill>
                      <a:srgbClr val="0099FF"/>
                    </a:solidFill>
                    <a:latin typeface="Times New Roman" charset="0"/>
                  </a:rPr>
                  <a:t>vision of disgust</a:t>
                </a:r>
              </a:p>
              <a:p>
                <a:pPr>
                  <a:spcBef>
                    <a:spcPct val="20000"/>
                  </a:spcBef>
                </a:pPr>
                <a:r>
                  <a:rPr lang="it-IT" altLang="it-IT" i="1">
                    <a:solidFill>
                      <a:srgbClr val="0099FF"/>
                    </a:solidFill>
                    <a:latin typeface="Times New Roman" charset="0"/>
                  </a:rPr>
                  <a:t>&gt; vision of neutral</a:t>
                </a:r>
                <a:endParaRPr lang="en-US" altLang="it-IT" i="1">
                  <a:solidFill>
                    <a:srgbClr val="0099FF"/>
                  </a:solidFill>
                  <a:latin typeface="Times New Roman" charset="0"/>
                </a:endParaRPr>
              </a:p>
            </p:txBody>
          </p:sp>
        </p:grpSp>
        <p:pic>
          <p:nvPicPr>
            <p:cNvPr id="71696" name="Picture 18" descr="neutral_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40" y="3072"/>
              <a:ext cx="820"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697" name="Picture 19" descr="disgust_small"/>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22" y="3072"/>
              <a:ext cx="820" cy="12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98" name="Text Box 20"/>
            <p:cNvSpPr txBox="1">
              <a:spLocks noChangeArrowheads="1"/>
            </p:cNvSpPr>
            <p:nvPr/>
          </p:nvSpPr>
          <p:spPr bwMode="auto">
            <a:xfrm>
              <a:off x="4608" y="3504"/>
              <a:ext cx="317" cy="4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a:spcBef>
                  <a:spcPct val="20000"/>
                </a:spcBef>
              </a:pPr>
              <a:r>
                <a:rPr lang="it-IT" altLang="it-IT" sz="4400" b="1">
                  <a:solidFill>
                    <a:srgbClr val="0099FF"/>
                  </a:solidFill>
                  <a:latin typeface="Times New Roman" charset="0"/>
                </a:rPr>
                <a:t>&gt;</a:t>
              </a:r>
              <a:endParaRPr lang="en-US" altLang="it-IT" sz="4400" b="1">
                <a:solidFill>
                  <a:srgbClr val="0099FF"/>
                </a:solidFill>
                <a:latin typeface="Times New Roman" charset="0"/>
              </a:endParaRPr>
            </a:p>
          </p:txBody>
        </p:sp>
      </p:grpSp>
      <p:sp>
        <p:nvSpPr>
          <p:cNvPr id="71692" name="Rectangle 21"/>
          <p:cNvSpPr>
            <a:spLocks noChangeArrowheads="1"/>
          </p:cNvSpPr>
          <p:nvPr/>
        </p:nvSpPr>
        <p:spPr bwMode="auto">
          <a:xfrm>
            <a:off x="6324600" y="3200400"/>
            <a:ext cx="381000" cy="381000"/>
          </a:xfrm>
          <a:prstGeom prst="rect">
            <a:avLst/>
          </a:prstGeom>
          <a:solidFill>
            <a:schemeClr val="bg1"/>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it-IT"/>
          </a:p>
        </p:txBody>
      </p:sp>
      <p:sp>
        <p:nvSpPr>
          <p:cNvPr id="71693" name="Text Box 22"/>
          <p:cNvSpPr txBox="1">
            <a:spLocks noChangeArrowheads="1"/>
          </p:cNvSpPr>
          <p:nvPr/>
        </p:nvSpPr>
        <p:spPr bwMode="auto">
          <a:xfrm>
            <a:off x="6842125" y="3089275"/>
            <a:ext cx="1116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en-US" altLang="it-IT" i="1">
                <a:solidFill>
                  <a:schemeClr val="bg1"/>
                </a:solidFill>
                <a:latin typeface="Times New Roman" charset="0"/>
              </a:rPr>
              <a:t>overlap</a:t>
            </a:r>
            <a:endParaRPr lang="en-US" altLang="it-IT">
              <a:latin typeface="Georgia" charset="0"/>
            </a:endParaRPr>
          </a:p>
        </p:txBody>
      </p:sp>
      <p:graphicFrame>
        <p:nvGraphicFramePr>
          <p:cNvPr id="71682" name="Object 2"/>
          <p:cNvGraphicFramePr>
            <a:graphicFrameLocks noChangeAspect="1"/>
          </p:cNvGraphicFramePr>
          <p:nvPr/>
        </p:nvGraphicFramePr>
        <p:xfrm>
          <a:off x="228600" y="228600"/>
          <a:ext cx="990600" cy="982663"/>
        </p:xfrm>
        <a:graphic>
          <a:graphicData uri="http://schemas.openxmlformats.org/presentationml/2006/ole">
            <mc:AlternateContent xmlns:mc="http://schemas.openxmlformats.org/markup-compatibility/2006">
              <mc:Choice xmlns:v="urn:schemas-microsoft-com:vml" Requires="v">
                <p:oleObj spid="_x0000_s71744" name="Fotografia Photo Editor" r:id="rId11" imgW="2266667" imgH="2247619" progId="MSPhotoEd.3">
                  <p:embed/>
                </p:oleObj>
              </mc:Choice>
              <mc:Fallback>
                <p:oleObj name="Fotografia Photo Editor" r:id="rId11" imgW="2266667" imgH="2247619" progId="MSPhotoEd.3">
                  <p:embed/>
                  <p:pic>
                    <p:nvPicPr>
                      <p:cNvPr id="0" name="Object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600" y="228600"/>
                        <a:ext cx="990600" cy="98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71694" name="Text Box 24"/>
          <p:cNvSpPr txBox="1">
            <a:spLocks noChangeArrowheads="1"/>
          </p:cNvSpPr>
          <p:nvPr/>
        </p:nvSpPr>
        <p:spPr bwMode="auto">
          <a:xfrm>
            <a:off x="0" y="6172200"/>
            <a:ext cx="6019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r>
              <a:rPr lang="it-IT" altLang="it-IT" sz="1400" b="1">
                <a:solidFill>
                  <a:schemeClr val="bg1"/>
                </a:solidFill>
              </a:rPr>
              <a:t>Wicker, Keysers, Plailly, Royet, Gallese and Rizzolatti,  Neuron 2003</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718550" cy="4841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8445500" cy="223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31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28975"/>
            <a:ext cx="8839200" cy="232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102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0"/>
            <a:ext cx="9029700" cy="2432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235" name="Picture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419600"/>
            <a:ext cx="1892300" cy="179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528763"/>
            <a:ext cx="6946900" cy="5176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750" y="55563"/>
            <a:ext cx="7302500" cy="139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719263"/>
            <a:ext cx="8839200" cy="2395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85775"/>
            <a:ext cx="1778000" cy="123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17700" y="304800"/>
            <a:ext cx="72263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66900" y="4152900"/>
            <a:ext cx="7277100" cy="125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933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66900" y="5410200"/>
            <a:ext cx="7277100" cy="140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685800" y="2407096"/>
            <a:ext cx="7772400" cy="1143000"/>
          </a:xfrm>
        </p:spPr>
        <p:txBody>
          <a:bodyPr/>
          <a:lstStyle/>
          <a:p>
            <a:pPr algn="just"/>
            <a:r>
              <a:rPr lang="it-IT" sz="2800" dirty="0"/>
              <a:t/>
            </a:r>
            <a:br>
              <a:rPr lang="it-IT" sz="2800" dirty="0"/>
            </a:br>
            <a:r>
              <a:rPr lang="it-IT" sz="2800" dirty="0">
                <a:solidFill>
                  <a:schemeClr val="bg1"/>
                </a:solidFill>
              </a:rPr>
              <a:t>Il nostro studio: organizzazione funzionale dell'insula e delle regioni </a:t>
            </a:r>
            <a:r>
              <a:rPr lang="it-IT" sz="2800" dirty="0" err="1">
                <a:solidFill>
                  <a:schemeClr val="bg1"/>
                </a:solidFill>
              </a:rPr>
              <a:t>perisilviane</a:t>
            </a:r>
            <a:r>
              <a:rPr lang="it-IT" sz="2800" dirty="0">
                <a:solidFill>
                  <a:schemeClr val="bg1"/>
                </a:solidFill>
              </a:rPr>
              <a:t> interne</a:t>
            </a:r>
            <a:br>
              <a:rPr lang="it-IT" sz="2800" dirty="0">
                <a:solidFill>
                  <a:schemeClr val="bg1"/>
                </a:solidFill>
              </a:rPr>
            </a:br>
            <a:endParaRPr lang="en-US" altLang="it-IT" sz="2800" b="1" dirty="0">
              <a:solidFill>
                <a:schemeClr val="bg1"/>
              </a:solidFill>
            </a:endParaRPr>
          </a:p>
        </p:txBody>
      </p:sp>
      <p:sp>
        <p:nvSpPr>
          <p:cNvPr id="74755" name="Rectangle 3"/>
          <p:cNvSpPr>
            <a:spLocks noGrp="1" noChangeArrowheads="1"/>
          </p:cNvSpPr>
          <p:nvPr>
            <p:ph type="body" idx="1"/>
          </p:nvPr>
        </p:nvSpPr>
        <p:spPr>
          <a:xfrm>
            <a:off x="685800" y="3778696"/>
            <a:ext cx="7772400" cy="4114800"/>
          </a:xfrm>
        </p:spPr>
        <p:txBody>
          <a:bodyPr/>
          <a:lstStyle/>
          <a:p>
            <a:pPr algn="just" eaLnBrk="1" hangingPunct="1"/>
            <a:r>
              <a:rPr lang="it-IT" sz="2400" dirty="0">
                <a:solidFill>
                  <a:schemeClr val="bg1"/>
                </a:solidFill>
              </a:rPr>
              <a:t>Mappatura funzionale mediante </a:t>
            </a:r>
            <a:r>
              <a:rPr lang="it-IT" sz="2400" dirty="0" err="1">
                <a:solidFill>
                  <a:schemeClr val="bg1"/>
                </a:solidFill>
              </a:rPr>
              <a:t>microstimolazione</a:t>
            </a:r>
            <a:r>
              <a:rPr lang="it-IT" sz="2400" dirty="0">
                <a:solidFill>
                  <a:schemeClr val="bg1"/>
                </a:solidFill>
              </a:rPr>
              <a:t> </a:t>
            </a:r>
            <a:r>
              <a:rPr lang="it-IT" sz="2400" dirty="0" err="1">
                <a:solidFill>
                  <a:schemeClr val="bg1"/>
                </a:solidFill>
              </a:rPr>
              <a:t>intracorticale</a:t>
            </a:r>
            <a:r>
              <a:rPr lang="it-IT" sz="2400" dirty="0">
                <a:solidFill>
                  <a:schemeClr val="bg1"/>
                </a:solidFill>
              </a:rPr>
              <a:t> (</a:t>
            </a:r>
            <a:r>
              <a:rPr lang="it-IT" sz="2400" dirty="0" smtClean="0">
                <a:solidFill>
                  <a:schemeClr val="bg1"/>
                </a:solidFill>
              </a:rPr>
              <a:t>ICMS).</a:t>
            </a:r>
          </a:p>
          <a:p>
            <a:pPr algn="just" eaLnBrk="1" hangingPunct="1"/>
            <a:endParaRPr lang="it-IT" sz="2400" dirty="0">
              <a:solidFill>
                <a:schemeClr val="bg1"/>
              </a:solidFill>
            </a:endParaRPr>
          </a:p>
          <a:p>
            <a:pPr algn="just" eaLnBrk="1" hangingPunct="1"/>
            <a:r>
              <a:rPr lang="it-IT" sz="2400" dirty="0" smtClean="0">
                <a:solidFill>
                  <a:schemeClr val="bg1"/>
                </a:solidFill>
              </a:rPr>
              <a:t>Connessioni </a:t>
            </a:r>
            <a:r>
              <a:rPr lang="it-IT" sz="2400" dirty="0">
                <a:solidFill>
                  <a:schemeClr val="bg1"/>
                </a:solidFill>
              </a:rPr>
              <a:t>funzionali dei campi funzionali stimolati</a:t>
            </a:r>
            <a:endParaRPr lang="en-US" altLang="it-IT" sz="2400" b="1" dirty="0">
              <a:solidFill>
                <a:schemeClr val="bg1"/>
              </a:solidFill>
            </a:endParaRP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323850"/>
            <a:ext cx="55816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1425575"/>
            <a:ext cx="455295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1854200"/>
            <a:ext cx="40894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26"/>
          <p:cNvSpPr>
            <a:spLocks noGrp="1" noChangeArrowheads="1"/>
          </p:cNvSpPr>
          <p:nvPr>
            <p:ph type="title"/>
          </p:nvPr>
        </p:nvSpPr>
        <p:spPr>
          <a:xfrm>
            <a:off x="3657600" y="304800"/>
            <a:ext cx="3505200" cy="1143000"/>
          </a:xfrm>
        </p:spPr>
        <p:txBody>
          <a:bodyPr/>
          <a:lstStyle/>
          <a:p>
            <a:pPr eaLnBrk="1" hangingPunct="1"/>
            <a:r>
              <a:rPr lang="en-US" altLang="it-IT" dirty="0" err="1" smtClean="0">
                <a:solidFill>
                  <a:schemeClr val="bg1"/>
                </a:solidFill>
              </a:rPr>
              <a:t>Emozioni</a:t>
            </a:r>
            <a:endParaRPr lang="en-US" altLang="it-IT" dirty="0">
              <a:solidFill>
                <a:schemeClr val="bg1"/>
              </a:solidFill>
            </a:endParaRPr>
          </a:p>
        </p:txBody>
      </p:sp>
      <p:pic>
        <p:nvPicPr>
          <p:cNvPr id="33795" name="Picture 1027" descr="Charles Darwin thought emotions were merely left over from our animal pa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4800"/>
            <a:ext cx="34290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6" name="Picture 1028" descr="darwin pic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194300"/>
            <a:ext cx="1676400" cy="166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7" name="Picture 1029" descr="Darwin pic group b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7200" y="2057400"/>
            <a:ext cx="4114800" cy="3109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8" name="Picture 1030" descr="darwin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43800" y="228600"/>
            <a:ext cx="1600200" cy="1458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799" name="Picture 1031" descr="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0200" y="3124200"/>
            <a:ext cx="1508125"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800" name="Rectangle 1032"/>
          <p:cNvSpPr>
            <a:spLocks noChangeArrowheads="1"/>
          </p:cNvSpPr>
          <p:nvPr/>
        </p:nvSpPr>
        <p:spPr bwMode="auto">
          <a:xfrm>
            <a:off x="2286000" y="5105400"/>
            <a:ext cx="6858000" cy="18774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just" eaLnBrk="1" hangingPunct="1"/>
            <a:r>
              <a:rPr lang="en-US" altLang="it-IT" sz="2000" b="1" i="1" dirty="0" smtClean="0">
                <a:solidFill>
                  <a:schemeClr val="bg1"/>
                </a:solidFill>
              </a:rPr>
              <a:t>“</a:t>
            </a:r>
            <a:r>
              <a:rPr lang="it-IT" dirty="0" smtClean="0">
                <a:solidFill>
                  <a:schemeClr val="bg1"/>
                </a:solidFill>
              </a:rPr>
              <a:t>Le espressioni facciali sono una </a:t>
            </a:r>
            <a:r>
              <a:rPr lang="it-IT" dirty="0">
                <a:solidFill>
                  <a:schemeClr val="bg1"/>
                </a:solidFill>
              </a:rPr>
              <a:t>componente cruciale del comportamento emotivo e sociale umano e si ritiene che </a:t>
            </a:r>
            <a:r>
              <a:rPr lang="it-IT" dirty="0" smtClean="0">
                <a:solidFill>
                  <a:schemeClr val="bg1"/>
                </a:solidFill>
              </a:rPr>
              <a:t>rappresentino </a:t>
            </a:r>
            <a:r>
              <a:rPr lang="it-IT" dirty="0">
                <a:solidFill>
                  <a:schemeClr val="bg1"/>
                </a:solidFill>
              </a:rPr>
              <a:t>modelli di comportamento innati e automatici</a:t>
            </a:r>
            <a:r>
              <a:rPr lang="en-US" altLang="it-IT" b="1" i="1" dirty="0" smtClean="0">
                <a:solidFill>
                  <a:schemeClr val="bg1"/>
                </a:solidFill>
              </a:rPr>
              <a:t>”</a:t>
            </a:r>
            <a:r>
              <a:rPr lang="en-US" altLang="ja-JP" sz="2000" b="1" i="1" dirty="0" smtClean="0">
                <a:solidFill>
                  <a:schemeClr val="bg1"/>
                </a:solidFill>
              </a:rPr>
              <a:t> </a:t>
            </a:r>
            <a:r>
              <a:rPr lang="en-US" altLang="ja-JP" sz="2000" b="1" i="1" dirty="0">
                <a:solidFill>
                  <a:schemeClr val="bg1"/>
                </a:solidFill>
              </a:rPr>
              <a:t>		</a:t>
            </a:r>
            <a:r>
              <a:rPr lang="en-US" altLang="ja-JP" sz="2000" b="1" i="1" u="sng" dirty="0">
                <a:solidFill>
                  <a:schemeClr val="bg1"/>
                </a:solidFill>
              </a:rPr>
              <a:t>Darwin 1872</a:t>
            </a:r>
            <a:endParaRPr lang="en-US" altLang="it-IT" sz="2000" b="1" i="1" u="sng"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685800" y="304800"/>
            <a:ext cx="7772400" cy="1143000"/>
          </a:xfrm>
        </p:spPr>
        <p:txBody>
          <a:bodyPr/>
          <a:lstStyle/>
          <a:p>
            <a:pPr eaLnBrk="1" hangingPunct="1"/>
            <a:r>
              <a:rPr lang="en-US" altLang="it-IT" sz="3400" b="1" dirty="0" err="1" smtClean="0">
                <a:solidFill>
                  <a:srgbClr val="FFFFFF"/>
                </a:solidFill>
              </a:rPr>
              <a:t>Metodi</a:t>
            </a:r>
            <a:r>
              <a:rPr lang="en-US" altLang="it-IT" sz="3400" b="1" dirty="0">
                <a:solidFill>
                  <a:srgbClr val="FFFFFF"/>
                </a:solidFill>
              </a:rPr>
              <a:t>: </a:t>
            </a:r>
            <a:r>
              <a:rPr lang="en-US" altLang="it-IT" sz="3400" b="1" dirty="0" smtClean="0">
                <a:solidFill>
                  <a:srgbClr val="FFFFFF"/>
                </a:solidFill>
              </a:rPr>
              <a:t>Studio ICMS</a:t>
            </a:r>
            <a:endParaRPr lang="en-US" altLang="it-IT" sz="3400" b="1" dirty="0">
              <a:solidFill>
                <a:srgbClr val="FFFFFF"/>
              </a:solidFill>
            </a:endParaRPr>
          </a:p>
        </p:txBody>
      </p:sp>
      <p:sp>
        <p:nvSpPr>
          <p:cNvPr id="79875" name="Rectangle 4"/>
          <p:cNvSpPr>
            <a:spLocks noGrp="1" noChangeArrowheads="1"/>
          </p:cNvSpPr>
          <p:nvPr>
            <p:ph type="body" sz="half" idx="1"/>
          </p:nvPr>
        </p:nvSpPr>
        <p:spPr>
          <a:xfrm>
            <a:off x="228600" y="1600200"/>
            <a:ext cx="8686800" cy="4525963"/>
          </a:xfrm>
        </p:spPr>
        <p:txBody>
          <a:bodyPr/>
          <a:lstStyle/>
          <a:p>
            <a:pPr marL="495300" indent="-495300" algn="just" eaLnBrk="1" hangingPunct="1">
              <a:lnSpc>
                <a:spcPct val="90000"/>
              </a:lnSpc>
            </a:pPr>
            <a:r>
              <a:rPr lang="it-IT" sz="2400" dirty="0">
                <a:solidFill>
                  <a:schemeClr val="bg1"/>
                </a:solidFill>
              </a:rPr>
              <a:t>Stimolazione </a:t>
            </a:r>
            <a:r>
              <a:rPr lang="it-IT" sz="2400" dirty="0" smtClean="0">
                <a:solidFill>
                  <a:schemeClr val="bg1"/>
                </a:solidFill>
              </a:rPr>
              <a:t>con scala </a:t>
            </a:r>
            <a:r>
              <a:rPr lang="it-IT" sz="2400" dirty="0">
                <a:solidFill>
                  <a:schemeClr val="bg1"/>
                </a:solidFill>
              </a:rPr>
              <a:t>temporale comportamentale (</a:t>
            </a:r>
            <a:r>
              <a:rPr lang="it-IT" sz="2400" dirty="0" err="1">
                <a:solidFill>
                  <a:schemeClr val="bg1"/>
                </a:solidFill>
              </a:rPr>
              <a:t>Ostrowsky</a:t>
            </a:r>
            <a:r>
              <a:rPr lang="it-IT" sz="2400" dirty="0">
                <a:solidFill>
                  <a:schemeClr val="bg1"/>
                </a:solidFill>
              </a:rPr>
              <a:t> et al., 2002</a:t>
            </a:r>
            <a:r>
              <a:rPr lang="it-IT" sz="2400" dirty="0" smtClean="0">
                <a:solidFill>
                  <a:schemeClr val="bg1"/>
                </a:solidFill>
              </a:rPr>
              <a:t>):</a:t>
            </a:r>
          </a:p>
          <a:p>
            <a:pPr marL="495300" indent="-495300" algn="just" eaLnBrk="1" hangingPunct="1">
              <a:lnSpc>
                <a:spcPct val="90000"/>
              </a:lnSpc>
            </a:pPr>
            <a:r>
              <a:rPr lang="it-IT" sz="2400" dirty="0" smtClean="0">
                <a:solidFill>
                  <a:schemeClr val="bg1"/>
                </a:solidFill>
              </a:rPr>
              <a:t>Durata </a:t>
            </a:r>
            <a:r>
              <a:rPr lang="it-IT" sz="2400" dirty="0">
                <a:solidFill>
                  <a:schemeClr val="bg1"/>
                </a:solidFill>
              </a:rPr>
              <a:t>stimolazione: 3 </a:t>
            </a:r>
            <a:r>
              <a:rPr lang="it-IT" sz="2400" dirty="0" smtClean="0">
                <a:solidFill>
                  <a:schemeClr val="bg1"/>
                </a:solidFill>
              </a:rPr>
              <a:t>sec.</a:t>
            </a:r>
          </a:p>
          <a:p>
            <a:pPr marL="495300" indent="-495300" algn="just" eaLnBrk="1" hangingPunct="1">
              <a:lnSpc>
                <a:spcPct val="90000"/>
              </a:lnSpc>
            </a:pPr>
            <a:r>
              <a:rPr lang="it-IT" sz="2400" dirty="0" smtClean="0">
                <a:solidFill>
                  <a:schemeClr val="bg1"/>
                </a:solidFill>
              </a:rPr>
              <a:t>Impulsi bifasici.</a:t>
            </a:r>
          </a:p>
          <a:p>
            <a:pPr marL="495300" indent="-495300" algn="just" eaLnBrk="1" hangingPunct="1">
              <a:lnSpc>
                <a:spcPct val="90000"/>
              </a:lnSpc>
            </a:pPr>
            <a:r>
              <a:rPr lang="it-IT" sz="2400" dirty="0" smtClean="0">
                <a:solidFill>
                  <a:schemeClr val="bg1"/>
                </a:solidFill>
              </a:rPr>
              <a:t>Durata </a:t>
            </a:r>
            <a:r>
              <a:rPr lang="it-IT" sz="2400" dirty="0">
                <a:solidFill>
                  <a:schemeClr val="bg1"/>
                </a:solidFill>
              </a:rPr>
              <a:t>dell'impulso: 200 </a:t>
            </a:r>
            <a:r>
              <a:rPr lang="it-IT" sz="2400" dirty="0" err="1" smtClean="0">
                <a:solidFill>
                  <a:schemeClr val="bg1"/>
                </a:solidFill>
              </a:rPr>
              <a:t>μs</a:t>
            </a:r>
            <a:r>
              <a:rPr lang="it-IT" sz="2400" dirty="0" smtClean="0">
                <a:solidFill>
                  <a:schemeClr val="bg1"/>
                </a:solidFill>
              </a:rPr>
              <a:t>.</a:t>
            </a:r>
          </a:p>
          <a:p>
            <a:pPr marL="495300" indent="-495300" algn="just" eaLnBrk="1" hangingPunct="1">
              <a:lnSpc>
                <a:spcPct val="90000"/>
              </a:lnSpc>
            </a:pPr>
            <a:r>
              <a:rPr lang="it-IT" sz="2400" dirty="0" smtClean="0">
                <a:solidFill>
                  <a:schemeClr val="bg1"/>
                </a:solidFill>
              </a:rPr>
              <a:t>Frequenza</a:t>
            </a:r>
            <a:r>
              <a:rPr lang="it-IT" sz="2400" dirty="0">
                <a:solidFill>
                  <a:schemeClr val="bg1"/>
                </a:solidFill>
              </a:rPr>
              <a:t>: </a:t>
            </a:r>
            <a:r>
              <a:rPr lang="it-IT" sz="2400" dirty="0" smtClean="0">
                <a:solidFill>
                  <a:schemeClr val="bg1"/>
                </a:solidFill>
              </a:rPr>
              <a:t>50Hz.</a:t>
            </a:r>
          </a:p>
          <a:p>
            <a:pPr marL="495300" indent="-495300" algn="just" eaLnBrk="1" hangingPunct="1">
              <a:lnSpc>
                <a:spcPct val="90000"/>
              </a:lnSpc>
            </a:pPr>
            <a:r>
              <a:rPr lang="it-IT" sz="2400" dirty="0" smtClean="0">
                <a:solidFill>
                  <a:schemeClr val="bg1"/>
                </a:solidFill>
              </a:rPr>
              <a:t>Intensità</a:t>
            </a:r>
            <a:r>
              <a:rPr lang="it-IT" sz="2400" dirty="0">
                <a:solidFill>
                  <a:schemeClr val="bg1"/>
                </a:solidFill>
              </a:rPr>
              <a:t>: fino a </a:t>
            </a:r>
            <a:r>
              <a:rPr lang="it-IT" sz="2400" dirty="0" smtClean="0">
                <a:solidFill>
                  <a:schemeClr val="bg1"/>
                </a:solidFill>
              </a:rPr>
              <a:t>4mA.</a:t>
            </a:r>
          </a:p>
          <a:p>
            <a:pPr marL="495300" indent="-495300" algn="just" eaLnBrk="1" hangingPunct="1">
              <a:lnSpc>
                <a:spcPct val="90000"/>
              </a:lnSpc>
            </a:pPr>
            <a:r>
              <a:rPr lang="it-IT" sz="2400" dirty="0" smtClean="0">
                <a:solidFill>
                  <a:schemeClr val="bg1"/>
                </a:solidFill>
              </a:rPr>
              <a:t>Monitoraggio</a:t>
            </a:r>
            <a:r>
              <a:rPr lang="it-IT" sz="2400" dirty="0">
                <a:solidFill>
                  <a:schemeClr val="bg1"/>
                </a:solidFill>
              </a:rPr>
              <a:t>: risultati comportamentali e </a:t>
            </a:r>
            <a:r>
              <a:rPr lang="it-IT" sz="2400" dirty="0" err="1" smtClean="0">
                <a:solidFill>
                  <a:schemeClr val="bg1"/>
                </a:solidFill>
              </a:rPr>
              <a:t>autonomici</a:t>
            </a:r>
            <a:r>
              <a:rPr lang="it-IT" sz="2400" dirty="0" smtClean="0">
                <a:solidFill>
                  <a:schemeClr val="bg1"/>
                </a:solidFill>
              </a:rPr>
              <a:t> </a:t>
            </a:r>
            <a:r>
              <a:rPr lang="it-IT" sz="2400" dirty="0">
                <a:solidFill>
                  <a:schemeClr val="bg1"/>
                </a:solidFill>
              </a:rPr>
              <a:t>(ECG)</a:t>
            </a:r>
            <a:endParaRPr lang="en-US" altLang="it-IT" sz="2200" b="1"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err="1" smtClean="0">
                <a:solidFill>
                  <a:schemeClr val="bg1"/>
                </a:solidFill>
              </a:rPr>
              <a:t>Disgusto</a:t>
            </a:r>
            <a:endParaRPr lang="en-US" dirty="0">
              <a:solidFill>
                <a:schemeClr val="bg1"/>
              </a:solidFill>
            </a:endParaRPr>
          </a:p>
        </p:txBody>
      </p:sp>
    </p:spTree>
    <p:extLst>
      <p:ext uri="{BB962C8B-B14F-4D97-AF65-F5344CB8AC3E}">
        <p14:creationId xmlns:p14="http://schemas.microsoft.com/office/powerpoint/2010/main" val="1626494498"/>
      </p:ext>
    </p:extLst>
  </p:cSld>
  <p:clrMapOvr>
    <a:masterClrMapping/>
  </p:clrMapOvr>
  <p:transition spd="med">
    <p:fade thruBlk="1"/>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Immagine 4" descr="3giugno - FIGURE 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0"/>
            <a:ext cx="7010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olo 1"/>
          <p:cNvSpPr>
            <a:spLocks noGrp="1"/>
          </p:cNvSpPr>
          <p:nvPr>
            <p:ph type="title"/>
          </p:nvPr>
        </p:nvSpPr>
        <p:spPr>
          <a:xfrm>
            <a:off x="685800" y="2667000"/>
            <a:ext cx="7772400" cy="1143000"/>
          </a:xfrm>
        </p:spPr>
        <p:txBody>
          <a:bodyPr/>
          <a:lstStyle/>
          <a:p>
            <a:r>
              <a:rPr lang="it-IT" altLang="it-IT" dirty="0" smtClean="0">
                <a:solidFill>
                  <a:srgbClr val="FFFFFF"/>
                </a:solidFill>
              </a:rPr>
              <a:t>Stato </a:t>
            </a:r>
            <a:r>
              <a:rPr lang="it-IT" altLang="it-IT" dirty="0" err="1" smtClean="0">
                <a:solidFill>
                  <a:srgbClr val="FFFFFF"/>
                </a:solidFill>
              </a:rPr>
              <a:t>Affiliativo</a:t>
            </a:r>
            <a:endParaRPr lang="it-IT" altLang="it-IT" dirty="0">
              <a:solidFill>
                <a:srgbClr val="FFFFFF"/>
              </a:solidFill>
            </a:endParaRPr>
          </a:p>
        </p:txBody>
      </p:sp>
      <p:pic>
        <p:nvPicPr>
          <p:cNvPr id="84995"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0"/>
            <a:ext cx="55816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6"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1101725"/>
            <a:ext cx="455295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997"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1530350"/>
            <a:ext cx="40894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Immagine 3" descr="3giugno - FIGURE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752600"/>
            <a:ext cx="622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19" name="Immagin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009775" y="0"/>
            <a:ext cx="55816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0" name="Immagin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486025" y="1101725"/>
            <a:ext cx="455295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021" name="Immagine 5"/>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692400" y="1530350"/>
            <a:ext cx="40894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egnaposto contenuto 2"/>
          <p:cNvSpPr>
            <a:spLocks noGrp="1"/>
          </p:cNvSpPr>
          <p:nvPr>
            <p:ph idx="1"/>
          </p:nvPr>
        </p:nvSpPr>
        <p:spPr>
          <a:xfrm>
            <a:off x="685800" y="1981200"/>
            <a:ext cx="8153400" cy="4616152"/>
          </a:xfrm>
        </p:spPr>
        <p:txBody>
          <a:bodyPr/>
          <a:lstStyle/>
          <a:p>
            <a:pPr algn="just"/>
            <a:r>
              <a:rPr lang="it-IT" dirty="0">
                <a:solidFill>
                  <a:schemeClr val="bg1"/>
                </a:solidFill>
              </a:rPr>
              <a:t>La stimolazione dell'insula induce stati motori disposizionali specifici e dipendenti dal </a:t>
            </a:r>
            <a:r>
              <a:rPr lang="it-IT" dirty="0" smtClean="0">
                <a:solidFill>
                  <a:schemeClr val="bg1"/>
                </a:solidFill>
              </a:rPr>
              <a:t>contesto.</a:t>
            </a:r>
          </a:p>
          <a:p>
            <a:pPr algn="just"/>
            <a:r>
              <a:rPr lang="it-IT" dirty="0" smtClean="0">
                <a:solidFill>
                  <a:schemeClr val="bg1"/>
                </a:solidFill>
              </a:rPr>
              <a:t>Proponiamo </a:t>
            </a:r>
            <a:r>
              <a:rPr lang="it-IT" dirty="0">
                <a:solidFill>
                  <a:schemeClr val="bg1"/>
                </a:solidFill>
              </a:rPr>
              <a:t>che essere in uno stato emotivo specifico </a:t>
            </a:r>
            <a:r>
              <a:rPr lang="it-IT" dirty="0" smtClean="0">
                <a:solidFill>
                  <a:schemeClr val="bg1"/>
                </a:solidFill>
              </a:rPr>
              <a:t>sia legato </a:t>
            </a:r>
            <a:r>
              <a:rPr lang="it-IT" dirty="0">
                <a:solidFill>
                  <a:schemeClr val="bg1"/>
                </a:solidFill>
              </a:rPr>
              <a:t>alla disposizione ad agire secondo la richiesta di ambiente, piuttosto che a </a:t>
            </a:r>
            <a:r>
              <a:rPr lang="it-IT" dirty="0" smtClean="0">
                <a:solidFill>
                  <a:schemeClr val="bg1"/>
                </a:solidFill>
              </a:rPr>
              <a:t>una </a:t>
            </a:r>
            <a:r>
              <a:rPr lang="it-IT" dirty="0">
                <a:solidFill>
                  <a:schemeClr val="bg1"/>
                </a:solidFill>
              </a:rPr>
              <a:t>semplice </a:t>
            </a:r>
            <a:r>
              <a:rPr lang="it-IT" dirty="0" smtClean="0">
                <a:solidFill>
                  <a:schemeClr val="bg1"/>
                </a:solidFill>
              </a:rPr>
              <a:t>sensazione passiva </a:t>
            </a:r>
            <a:r>
              <a:rPr lang="it-IT" dirty="0">
                <a:solidFill>
                  <a:schemeClr val="bg1"/>
                </a:solidFill>
              </a:rPr>
              <a:t>di modalità </a:t>
            </a:r>
            <a:r>
              <a:rPr lang="it-IT" dirty="0" err="1">
                <a:solidFill>
                  <a:schemeClr val="bg1"/>
                </a:solidFill>
              </a:rPr>
              <a:t>interocettive</a:t>
            </a:r>
            <a:r>
              <a:rPr lang="it-IT" dirty="0">
                <a:solidFill>
                  <a:schemeClr val="bg1"/>
                </a:solidFill>
              </a:rPr>
              <a:t> o di altre modalità sensoriali.</a:t>
            </a:r>
            <a:endParaRPr lang="it-IT" altLang="it-IT" dirty="0">
              <a:solidFill>
                <a:schemeClr val="bg1"/>
              </a:solidFill>
            </a:endParaRPr>
          </a:p>
        </p:txBody>
      </p:sp>
      <p:pic>
        <p:nvPicPr>
          <p:cNvPr id="92163"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09775" y="0"/>
            <a:ext cx="5581650" cy="1146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4"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86025" y="1101725"/>
            <a:ext cx="4552950" cy="42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2165" name="Immagin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692400" y="1530350"/>
            <a:ext cx="4089400" cy="27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8458200" cy="3244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37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3795713"/>
            <a:ext cx="8915400"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0" y="1092200"/>
            <a:ext cx="6540500" cy="467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olo 1"/>
          <p:cNvSpPr>
            <a:spLocks noGrp="1"/>
          </p:cNvSpPr>
          <p:nvPr>
            <p:ph type="title"/>
          </p:nvPr>
        </p:nvSpPr>
        <p:spPr>
          <a:xfrm>
            <a:off x="685800" y="152400"/>
            <a:ext cx="7772400" cy="1143000"/>
          </a:xfrm>
        </p:spPr>
        <p:txBody>
          <a:bodyPr/>
          <a:lstStyle/>
          <a:p>
            <a:pPr eaLnBrk="1" hangingPunct="1"/>
            <a:r>
              <a:rPr lang="it-IT" altLang="it-IT">
                <a:solidFill>
                  <a:srgbClr val="FFFFFF"/>
                </a:solidFill>
              </a:rPr>
              <a:t>Emotion in action</a:t>
            </a:r>
          </a:p>
        </p:txBody>
      </p:sp>
      <p:sp>
        <p:nvSpPr>
          <p:cNvPr id="109571" name="Segnaposto contenuto 2"/>
          <p:cNvSpPr>
            <a:spLocks noGrp="1"/>
          </p:cNvSpPr>
          <p:nvPr>
            <p:ph idx="1"/>
          </p:nvPr>
        </p:nvSpPr>
        <p:spPr>
          <a:xfrm>
            <a:off x="467544" y="1447800"/>
            <a:ext cx="7990656" cy="4724400"/>
          </a:xfrm>
        </p:spPr>
        <p:txBody>
          <a:bodyPr/>
          <a:lstStyle/>
          <a:p>
            <a:pPr marL="0" indent="0" algn="just" eaLnBrk="1" hangingPunct="1">
              <a:lnSpc>
                <a:spcPct val="130000"/>
              </a:lnSpc>
              <a:buNone/>
            </a:pPr>
            <a:r>
              <a:rPr lang="en-GB" altLang="it-IT" dirty="0">
                <a:solidFill>
                  <a:schemeClr val="bg1"/>
                </a:solidFill>
              </a:rPr>
              <a:t> </a:t>
            </a:r>
            <a:r>
              <a:rPr lang="it-IT" dirty="0">
                <a:solidFill>
                  <a:schemeClr val="bg1"/>
                </a:solidFill>
              </a:rPr>
              <a:t>Azioni, emozioni e sensazioni sono strettamente collegate durante le situazioni sociali </a:t>
            </a:r>
            <a:r>
              <a:rPr lang="it-IT" dirty="0" smtClean="0">
                <a:solidFill>
                  <a:schemeClr val="bg1"/>
                </a:solidFill>
              </a:rPr>
              <a:t>quotidiane.</a:t>
            </a:r>
          </a:p>
          <a:p>
            <a:pPr marL="0" indent="0" algn="just" eaLnBrk="1" hangingPunct="1">
              <a:lnSpc>
                <a:spcPct val="130000"/>
              </a:lnSpc>
              <a:buNone/>
            </a:pPr>
            <a:r>
              <a:rPr lang="it-IT" dirty="0" smtClean="0">
                <a:solidFill>
                  <a:schemeClr val="bg1"/>
                </a:solidFill>
              </a:rPr>
              <a:t>L'integrazione </a:t>
            </a:r>
            <a:r>
              <a:rPr lang="it-IT" dirty="0">
                <a:solidFill>
                  <a:schemeClr val="bg1"/>
                </a:solidFill>
              </a:rPr>
              <a:t>di informazioni affettive e correlate all'azione è cruciale per un comportamento sociale appropriato.</a:t>
            </a:r>
            <a:endParaRPr lang="it-IT" altLang="it-IT"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egnaposto contenuto 2"/>
          <p:cNvSpPr>
            <a:spLocks noGrp="1"/>
          </p:cNvSpPr>
          <p:nvPr>
            <p:ph idx="1"/>
          </p:nvPr>
        </p:nvSpPr>
        <p:spPr/>
        <p:txBody>
          <a:bodyPr/>
          <a:lstStyle/>
          <a:p>
            <a:pPr algn="just"/>
            <a:r>
              <a:rPr lang="it-IT" dirty="0">
                <a:solidFill>
                  <a:schemeClr val="bg1"/>
                </a:solidFill>
              </a:rPr>
              <a:t>Allo stato attuale, i meccanismi neurali alla base della comprensione dell'azione e quelli dedicati al riconoscimento dello stato affettivo </a:t>
            </a:r>
            <a:r>
              <a:rPr lang="it-IT" dirty="0" smtClean="0">
                <a:solidFill>
                  <a:schemeClr val="bg1"/>
                </a:solidFill>
              </a:rPr>
              <a:t> altrui sono </a:t>
            </a:r>
            <a:r>
              <a:rPr lang="it-IT" dirty="0">
                <a:solidFill>
                  <a:schemeClr val="bg1"/>
                </a:solidFill>
              </a:rPr>
              <a:t>stati </a:t>
            </a:r>
            <a:r>
              <a:rPr lang="it-IT" dirty="0" smtClean="0">
                <a:solidFill>
                  <a:schemeClr val="bg1"/>
                </a:solidFill>
              </a:rPr>
              <a:t>studiati estensivamente</a:t>
            </a:r>
            <a:r>
              <a:rPr lang="it-IT" dirty="0">
                <a:solidFill>
                  <a:schemeClr val="bg1"/>
                </a:solidFill>
              </a:rPr>
              <a:t>, ma </a:t>
            </a:r>
            <a:r>
              <a:rPr lang="it-IT" dirty="0" smtClean="0">
                <a:solidFill>
                  <a:schemeClr val="bg1"/>
                </a:solidFill>
              </a:rPr>
              <a:t>in modo separato.</a:t>
            </a:r>
            <a:endParaRPr lang="it-IT" altLang="it-IT"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600200" y="152400"/>
            <a:ext cx="62865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Immagine 10" descr="figura 1white.tif"/>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676400"/>
            <a:ext cx="7086600" cy="4891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1619" name="Immagin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84138"/>
            <a:ext cx="8159750" cy="1500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3" name="Rectangle 4"/>
          <p:cNvSpPr>
            <a:spLocks noGrp="1" noChangeArrowheads="1"/>
          </p:cNvSpPr>
          <p:nvPr>
            <p:ph type="body" idx="1"/>
          </p:nvPr>
        </p:nvSpPr>
        <p:spPr>
          <a:xfrm>
            <a:off x="685800" y="1066800"/>
            <a:ext cx="7772400" cy="4810472"/>
          </a:xfrm>
          <a:noFill/>
        </p:spPr>
        <p:txBody>
          <a:bodyPr/>
          <a:lstStyle/>
          <a:p>
            <a:pPr algn="ctr" eaLnBrk="1" hangingPunct="1">
              <a:lnSpc>
                <a:spcPct val="90000"/>
              </a:lnSpc>
              <a:spcBef>
                <a:spcPct val="0"/>
              </a:spcBef>
              <a:buFontTx/>
              <a:buNone/>
            </a:pPr>
            <a:endParaRPr lang="it-IT" altLang="it-IT" sz="1800" b="1" dirty="0">
              <a:solidFill>
                <a:schemeClr val="bg1"/>
              </a:solidFill>
            </a:endParaRPr>
          </a:p>
          <a:p>
            <a:pPr algn="just" eaLnBrk="1" hangingPunct="1">
              <a:lnSpc>
                <a:spcPct val="130000"/>
              </a:lnSpc>
              <a:spcBef>
                <a:spcPct val="0"/>
              </a:spcBef>
              <a:buFontTx/>
              <a:buNone/>
            </a:pPr>
            <a:r>
              <a:rPr lang="en-GB" altLang="it-IT" sz="2800" dirty="0">
                <a:solidFill>
                  <a:schemeClr val="bg1"/>
                </a:solidFill>
              </a:rPr>
              <a:t>	I</a:t>
            </a:r>
            <a:r>
              <a:rPr lang="it-IT" dirty="0" err="1" smtClean="0">
                <a:solidFill>
                  <a:schemeClr val="bg1"/>
                </a:solidFill>
              </a:rPr>
              <a:t>ndagare</a:t>
            </a:r>
            <a:r>
              <a:rPr lang="it-IT" dirty="0" smtClean="0">
                <a:solidFill>
                  <a:schemeClr val="bg1"/>
                </a:solidFill>
              </a:rPr>
              <a:t> </a:t>
            </a:r>
            <a:r>
              <a:rPr lang="it-IT" dirty="0">
                <a:solidFill>
                  <a:schemeClr val="bg1"/>
                </a:solidFill>
              </a:rPr>
              <a:t>su come il contesto emotivo, o, più specificamente, l'emozione espressa da un agente osservato, modula l'attività cerebrale sottostante alla percezione di </a:t>
            </a:r>
            <a:r>
              <a:rPr lang="it-IT" dirty="0" smtClean="0">
                <a:solidFill>
                  <a:schemeClr val="bg1"/>
                </a:solidFill>
              </a:rPr>
              <a:t>un'azione.</a:t>
            </a:r>
            <a:endParaRPr lang="it-IT" altLang="it-IT" dirty="0">
              <a:solidFill>
                <a:schemeClr val="bg1"/>
              </a:solidFill>
            </a:endParaRPr>
          </a:p>
        </p:txBody>
      </p:sp>
      <p:graphicFrame>
        <p:nvGraphicFramePr>
          <p:cNvPr id="112642" name="Object 2"/>
          <p:cNvGraphicFramePr>
            <a:graphicFrameLocks noChangeAspect="1"/>
          </p:cNvGraphicFramePr>
          <p:nvPr/>
        </p:nvGraphicFramePr>
        <p:xfrm>
          <a:off x="228600" y="228600"/>
          <a:ext cx="990600" cy="982663"/>
        </p:xfrm>
        <a:graphic>
          <a:graphicData uri="http://schemas.openxmlformats.org/presentationml/2006/ole">
            <mc:AlternateContent xmlns:mc="http://schemas.openxmlformats.org/markup-compatibility/2006">
              <mc:Choice xmlns:v="urn:schemas-microsoft-com:vml" Requires="v">
                <p:oleObj spid="_x0000_s112684" name="Fotografia Photo Editor" r:id="rId4" imgW="2266667" imgH="2247619" progId="MSPhotoEd.3">
                  <p:embed/>
                </p:oleObj>
              </mc:Choice>
              <mc:Fallback>
                <p:oleObj name="Fotografia Photo Editor" r:id="rId4" imgW="2266667" imgH="2247619"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990600" cy="98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 name="Rettangolo 1"/>
          <p:cNvSpPr/>
          <p:nvPr/>
        </p:nvSpPr>
        <p:spPr>
          <a:xfrm>
            <a:off x="1820270" y="409810"/>
            <a:ext cx="5993949" cy="646331"/>
          </a:xfrm>
          <a:prstGeom prst="rect">
            <a:avLst/>
          </a:prstGeom>
        </p:spPr>
        <p:txBody>
          <a:bodyPr wrap="none">
            <a:spAutoFit/>
          </a:bodyPr>
          <a:lstStyle/>
          <a:p>
            <a:pPr algn="ctr" eaLnBrk="1" hangingPunct="1">
              <a:lnSpc>
                <a:spcPct val="90000"/>
              </a:lnSpc>
            </a:pPr>
            <a:r>
              <a:rPr lang="it-IT" altLang="it-IT" sz="4000" b="1" dirty="0">
                <a:solidFill>
                  <a:schemeClr val="bg1"/>
                </a:solidFill>
              </a:rPr>
              <a:t>SCOPO DELLO STUDIO</a:t>
            </a:r>
          </a:p>
        </p:txBody>
      </p:sp>
    </p:spTree>
  </p:cSld>
  <p:clrMapOvr>
    <a:masterClrMapping/>
  </p:clrMapOvr>
  <p:transition spd="med">
    <p:fade thruBlk="1"/>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5" descr="figura2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684338"/>
            <a:ext cx="8439150" cy="5173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691"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15975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9" name="Segnaposto contenuto 2"/>
          <p:cNvSpPr>
            <a:spLocks noGrp="1"/>
          </p:cNvSpPr>
          <p:nvPr>
            <p:ph idx="1"/>
          </p:nvPr>
        </p:nvSpPr>
        <p:spPr/>
        <p:txBody>
          <a:bodyPr/>
          <a:lstStyle/>
          <a:p>
            <a:pPr algn="just"/>
            <a:r>
              <a:rPr lang="it-IT" dirty="0">
                <a:solidFill>
                  <a:srgbClr val="FF0000"/>
                </a:solidFill>
              </a:rPr>
              <a:t>L'Azione Arrabbiata</a:t>
            </a:r>
            <a:r>
              <a:rPr lang="it-IT" dirty="0">
                <a:solidFill>
                  <a:schemeClr val="bg1"/>
                </a:solidFill>
              </a:rPr>
              <a:t> ha provocato un'attività significativamente più alta rispetto a Azione o </a:t>
            </a:r>
            <a:r>
              <a:rPr lang="it-IT" dirty="0" smtClean="0">
                <a:solidFill>
                  <a:schemeClr val="bg1"/>
                </a:solidFill>
              </a:rPr>
              <a:t>Faccia Arrabbiata </a:t>
            </a:r>
            <a:r>
              <a:rPr lang="it-IT" dirty="0">
                <a:solidFill>
                  <a:schemeClr val="bg1"/>
                </a:solidFill>
              </a:rPr>
              <a:t>da </a:t>
            </a:r>
            <a:r>
              <a:rPr lang="it-IT" dirty="0" smtClean="0">
                <a:solidFill>
                  <a:schemeClr val="bg1"/>
                </a:solidFill>
              </a:rPr>
              <a:t>soli, </a:t>
            </a:r>
            <a:r>
              <a:rPr lang="it-IT" dirty="0">
                <a:solidFill>
                  <a:schemeClr val="bg1"/>
                </a:solidFill>
              </a:rPr>
              <a:t>nel </a:t>
            </a:r>
            <a:r>
              <a:rPr lang="it-IT" dirty="0" smtClean="0">
                <a:solidFill>
                  <a:schemeClr val="bg1"/>
                </a:solidFill>
              </a:rPr>
              <a:t>PCG </a:t>
            </a:r>
            <a:r>
              <a:rPr lang="it-IT" dirty="0">
                <a:solidFill>
                  <a:schemeClr val="bg1"/>
                </a:solidFill>
              </a:rPr>
              <a:t>e nell'IFG di sinistra, e nel PL bilateralmente. La risposta in STS destra differiva tra Azione Arrabbiata </a:t>
            </a:r>
            <a:r>
              <a:rPr lang="it-IT" dirty="0" smtClean="0">
                <a:solidFill>
                  <a:schemeClr val="bg1"/>
                </a:solidFill>
              </a:rPr>
              <a:t>e Azione, </a:t>
            </a:r>
            <a:r>
              <a:rPr lang="it-IT" dirty="0">
                <a:solidFill>
                  <a:schemeClr val="bg1"/>
                </a:solidFill>
              </a:rPr>
              <a:t>ma non tra Azione Arrabbiata </a:t>
            </a:r>
            <a:r>
              <a:rPr lang="it-IT" dirty="0" smtClean="0">
                <a:solidFill>
                  <a:schemeClr val="bg1"/>
                </a:solidFill>
              </a:rPr>
              <a:t>e</a:t>
            </a:r>
            <a:r>
              <a:rPr lang="it-IT" dirty="0">
                <a:solidFill>
                  <a:schemeClr val="bg1"/>
                </a:solidFill>
              </a:rPr>
              <a:t> Faccia Arrabbiata</a:t>
            </a:r>
            <a:endParaRPr lang="it-IT" altLang="it-IT"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egnaposto contenuto 2"/>
          <p:cNvSpPr>
            <a:spLocks noGrp="1"/>
          </p:cNvSpPr>
          <p:nvPr>
            <p:ph idx="1"/>
          </p:nvPr>
        </p:nvSpPr>
        <p:spPr>
          <a:xfrm>
            <a:off x="323528" y="609600"/>
            <a:ext cx="8134672" cy="5638800"/>
          </a:xfrm>
        </p:spPr>
        <p:txBody>
          <a:bodyPr/>
          <a:lstStyle/>
          <a:p>
            <a:pPr algn="just"/>
            <a:r>
              <a:rPr lang="it-IT" dirty="0">
                <a:solidFill>
                  <a:schemeClr val="bg1"/>
                </a:solidFill>
              </a:rPr>
              <a:t>Quando si confronta l'effetto dell'osservazione di azioni arrabbiate o felici con azioni </a:t>
            </a:r>
            <a:r>
              <a:rPr lang="it-IT" dirty="0" smtClean="0">
                <a:solidFill>
                  <a:schemeClr val="bg1"/>
                </a:solidFill>
              </a:rPr>
              <a:t>neutre:</a:t>
            </a:r>
          </a:p>
          <a:p>
            <a:pPr algn="just"/>
            <a:r>
              <a:rPr lang="it-IT" dirty="0" smtClean="0">
                <a:solidFill>
                  <a:schemeClr val="bg1"/>
                </a:solidFill>
              </a:rPr>
              <a:t>Un'attivazione </a:t>
            </a:r>
            <a:r>
              <a:rPr lang="it-IT" dirty="0">
                <a:solidFill>
                  <a:schemeClr val="bg1"/>
                </a:solidFill>
              </a:rPr>
              <a:t>più elevata per </a:t>
            </a:r>
            <a:r>
              <a:rPr lang="it-IT" dirty="0" smtClean="0">
                <a:solidFill>
                  <a:srgbClr val="FF0000"/>
                </a:solidFill>
              </a:rPr>
              <a:t>Azione arrabbiata</a:t>
            </a:r>
            <a:r>
              <a:rPr lang="it-IT" dirty="0" smtClean="0">
                <a:solidFill>
                  <a:schemeClr val="bg1"/>
                </a:solidFill>
              </a:rPr>
              <a:t> </a:t>
            </a:r>
            <a:r>
              <a:rPr lang="it-IT" dirty="0">
                <a:solidFill>
                  <a:schemeClr val="bg1"/>
                </a:solidFill>
              </a:rPr>
              <a:t>è stata riscontrata nell'IFG sinistro, </a:t>
            </a:r>
            <a:r>
              <a:rPr lang="it-IT" dirty="0" smtClean="0">
                <a:solidFill>
                  <a:schemeClr val="bg1"/>
                </a:solidFill>
              </a:rPr>
              <a:t>nella </a:t>
            </a:r>
            <a:r>
              <a:rPr lang="it-IT" dirty="0" err="1">
                <a:solidFill>
                  <a:schemeClr val="bg1"/>
                </a:solidFill>
              </a:rPr>
              <a:t>pre</a:t>
            </a:r>
            <a:r>
              <a:rPr lang="it-IT" dirty="0">
                <a:solidFill>
                  <a:schemeClr val="bg1"/>
                </a:solidFill>
              </a:rPr>
              <a:t>-SMA e nel lobo </a:t>
            </a:r>
            <a:r>
              <a:rPr lang="it-IT" dirty="0" smtClean="0">
                <a:solidFill>
                  <a:schemeClr val="bg1"/>
                </a:solidFill>
              </a:rPr>
              <a:t>temporale medio/superiore </a:t>
            </a:r>
            <a:r>
              <a:rPr lang="it-IT" dirty="0">
                <a:solidFill>
                  <a:schemeClr val="bg1"/>
                </a:solidFill>
              </a:rPr>
              <a:t>bilateralmente. Un'attivazione più elevata per </a:t>
            </a:r>
            <a:r>
              <a:rPr lang="it-IT" dirty="0" smtClean="0">
                <a:solidFill>
                  <a:srgbClr val="4AD30B"/>
                </a:solidFill>
              </a:rPr>
              <a:t>Azione </a:t>
            </a:r>
            <a:r>
              <a:rPr lang="it-IT" dirty="0">
                <a:solidFill>
                  <a:srgbClr val="4AD30B"/>
                </a:solidFill>
              </a:rPr>
              <a:t>felice</a:t>
            </a:r>
            <a:r>
              <a:rPr lang="it-IT" dirty="0">
                <a:solidFill>
                  <a:schemeClr val="bg1"/>
                </a:solidFill>
              </a:rPr>
              <a:t> è stata trovata nel lobo temporale </a:t>
            </a:r>
            <a:r>
              <a:rPr lang="it-IT" dirty="0" smtClean="0">
                <a:solidFill>
                  <a:schemeClr val="bg1"/>
                </a:solidFill>
              </a:rPr>
              <a:t>medio/superiore </a:t>
            </a:r>
            <a:r>
              <a:rPr lang="it-IT" dirty="0">
                <a:solidFill>
                  <a:schemeClr val="bg1"/>
                </a:solidFill>
              </a:rPr>
              <a:t>bilaterale e nel giro linguale sinistro</a:t>
            </a:r>
            <a:endParaRPr lang="it-IT" altLang="it-IT"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4" descr="figura3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2822575"/>
            <a:ext cx="6954837" cy="3883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8787" name="Text Box 5"/>
          <p:cNvSpPr txBox="1">
            <a:spLocks noChangeArrowheads="1"/>
          </p:cNvSpPr>
          <p:nvPr/>
        </p:nvSpPr>
        <p:spPr bwMode="auto">
          <a:xfrm>
            <a:off x="1647825" y="1704975"/>
            <a:ext cx="5815013" cy="88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lnSpc>
                <a:spcPct val="130000"/>
              </a:lnSpc>
            </a:pPr>
            <a:r>
              <a:rPr lang="it-IT" altLang="it-IT" sz="2000" b="1">
                <a:solidFill>
                  <a:schemeClr val="bg1"/>
                </a:solidFill>
              </a:rPr>
              <a:t>SPECIFIC EFFECT OF AGENT</a:t>
            </a:r>
            <a:r>
              <a:rPr lang="ja-JP" altLang="it-IT" sz="2000" b="1">
                <a:solidFill>
                  <a:schemeClr val="bg1"/>
                </a:solidFill>
              </a:rPr>
              <a:t>’</a:t>
            </a:r>
            <a:r>
              <a:rPr lang="it-IT" altLang="ja-JP" sz="2000" b="1">
                <a:solidFill>
                  <a:schemeClr val="bg1"/>
                </a:solidFill>
              </a:rPr>
              <a:t>S EMOTION ON </a:t>
            </a:r>
          </a:p>
          <a:p>
            <a:pPr algn="ctr" eaLnBrk="1" hangingPunct="1">
              <a:lnSpc>
                <a:spcPct val="130000"/>
              </a:lnSpc>
            </a:pPr>
            <a:r>
              <a:rPr lang="it-IT" altLang="it-IT" sz="2000" b="1">
                <a:solidFill>
                  <a:schemeClr val="bg1"/>
                </a:solidFill>
              </a:rPr>
              <a:t>ACTION PERCEPTION</a:t>
            </a:r>
          </a:p>
        </p:txBody>
      </p:sp>
      <p:pic>
        <p:nvPicPr>
          <p:cNvPr id="118788" name="Immagin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159750" cy="150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egnaposto contenuto 2"/>
          <p:cNvSpPr>
            <a:spLocks noGrp="1"/>
          </p:cNvSpPr>
          <p:nvPr>
            <p:ph idx="1"/>
          </p:nvPr>
        </p:nvSpPr>
        <p:spPr>
          <a:xfrm>
            <a:off x="685800" y="685800"/>
            <a:ext cx="7772400" cy="5943600"/>
          </a:xfrm>
        </p:spPr>
        <p:txBody>
          <a:bodyPr/>
          <a:lstStyle/>
          <a:p>
            <a:pPr algn="just"/>
            <a:r>
              <a:rPr lang="it-IT" dirty="0" smtClean="0">
                <a:solidFill>
                  <a:schemeClr val="bg1"/>
                </a:solidFill>
              </a:rPr>
              <a:t>Il MM </a:t>
            </a:r>
            <a:r>
              <a:rPr lang="it-IT" dirty="0">
                <a:solidFill>
                  <a:schemeClr val="bg1"/>
                </a:solidFill>
              </a:rPr>
              <a:t>integra le informazioni sull'azione con quelle sullo stato affettivo dell'agente specifico, quando l'azione viene eseguita da agenti arrabbiati, ma non </a:t>
            </a:r>
            <a:r>
              <a:rPr lang="it-IT" dirty="0" smtClean="0">
                <a:solidFill>
                  <a:schemeClr val="bg1"/>
                </a:solidFill>
              </a:rPr>
              <a:t>felici.</a:t>
            </a:r>
          </a:p>
          <a:p>
            <a:pPr algn="just"/>
            <a:r>
              <a:rPr lang="it-IT" dirty="0" smtClean="0">
                <a:solidFill>
                  <a:schemeClr val="bg1"/>
                </a:solidFill>
              </a:rPr>
              <a:t>Il </a:t>
            </a:r>
            <a:r>
              <a:rPr lang="it-IT" dirty="0">
                <a:solidFill>
                  <a:schemeClr val="bg1"/>
                </a:solidFill>
              </a:rPr>
              <a:t>MM potrebbe essere coinvolto nella codifica dell'intenzione emotiva di un'azione osservata.</a:t>
            </a:r>
            <a:endParaRPr lang="en-GB" altLang="it-IT"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egnaposto contenuto 2"/>
          <p:cNvSpPr>
            <a:spLocks noGrp="1"/>
          </p:cNvSpPr>
          <p:nvPr>
            <p:ph idx="1"/>
          </p:nvPr>
        </p:nvSpPr>
        <p:spPr>
          <a:xfrm>
            <a:off x="457200" y="990600"/>
            <a:ext cx="8153400" cy="5257800"/>
          </a:xfrm>
        </p:spPr>
        <p:txBody>
          <a:bodyPr/>
          <a:lstStyle/>
          <a:p>
            <a:pPr algn="just"/>
            <a:r>
              <a:rPr lang="it-IT" dirty="0">
                <a:solidFill>
                  <a:schemeClr val="bg1"/>
                </a:solidFill>
              </a:rPr>
              <a:t>L'effetto specifico della rabbia in </a:t>
            </a:r>
            <a:r>
              <a:rPr lang="it-IT" dirty="0" err="1">
                <a:solidFill>
                  <a:schemeClr val="bg1"/>
                </a:solidFill>
              </a:rPr>
              <a:t>pre</a:t>
            </a:r>
            <a:r>
              <a:rPr lang="it-IT" dirty="0">
                <a:solidFill>
                  <a:schemeClr val="bg1"/>
                </a:solidFill>
              </a:rPr>
              <a:t>-SMA, e </a:t>
            </a:r>
            <a:r>
              <a:rPr lang="it-IT" dirty="0" smtClean="0">
                <a:solidFill>
                  <a:schemeClr val="bg1"/>
                </a:solidFill>
              </a:rPr>
              <a:t>IFG sinistro, </a:t>
            </a:r>
            <a:r>
              <a:rPr lang="it-IT" dirty="0">
                <a:solidFill>
                  <a:schemeClr val="bg1"/>
                </a:solidFill>
              </a:rPr>
              <a:t>mostra che </a:t>
            </a:r>
            <a:r>
              <a:rPr lang="it-IT" dirty="0" smtClean="0">
                <a:solidFill>
                  <a:schemeClr val="bg1"/>
                </a:solidFill>
              </a:rPr>
              <a:t>i volti arrabbiati </a:t>
            </a:r>
            <a:r>
              <a:rPr lang="it-IT" dirty="0">
                <a:solidFill>
                  <a:schemeClr val="bg1"/>
                </a:solidFill>
              </a:rPr>
              <a:t>modulano la simulazione di azioni e innescano la reazione motoria</a:t>
            </a:r>
            <a:r>
              <a:rPr lang="it-IT" dirty="0" smtClean="0">
                <a:solidFill>
                  <a:schemeClr val="bg1"/>
                </a:solidFill>
              </a:rPr>
              <a:t>.</a:t>
            </a:r>
          </a:p>
          <a:p>
            <a:pPr algn="just"/>
            <a:r>
              <a:rPr lang="it-IT" dirty="0" smtClean="0">
                <a:solidFill>
                  <a:schemeClr val="bg1"/>
                </a:solidFill>
              </a:rPr>
              <a:t> </a:t>
            </a:r>
            <a:r>
              <a:rPr lang="it-IT" dirty="0">
                <a:solidFill>
                  <a:schemeClr val="bg1"/>
                </a:solidFill>
              </a:rPr>
              <a:t>Un tale meccanismo, che integra le informazioni affettive e legate all'azione, potrebbe svolgere un ruolo nella comprensione sociale e nella definizione di appropriate interazioni sociali.</a:t>
            </a:r>
            <a:endParaRPr lang="it-IT" altLang="it-IT" dirty="0">
              <a:solidFill>
                <a:schemeClr val="bg1"/>
              </a:solidFill>
            </a:endParaRPr>
          </a:p>
        </p:txBody>
      </p:sp>
    </p:spTree>
  </p:cSld>
  <p:clrMapOvr>
    <a:masterClrMapping/>
  </p:clrMapOvr>
  <p:transition spd="med">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683568" y="-243408"/>
            <a:ext cx="7772400" cy="1470025"/>
          </a:xfrm>
        </p:spPr>
        <p:txBody>
          <a:bodyPr/>
          <a:lstStyle/>
          <a:p>
            <a:r>
              <a:rPr lang="en-US" dirty="0" err="1" smtClean="0">
                <a:solidFill>
                  <a:schemeClr val="bg1"/>
                </a:solidFill>
              </a:rPr>
              <a:t>L’espressione</a:t>
            </a:r>
            <a:r>
              <a:rPr lang="en-US" dirty="0" smtClean="0">
                <a:solidFill>
                  <a:schemeClr val="bg1"/>
                </a:solidFill>
              </a:rPr>
              <a:t> del </a:t>
            </a:r>
            <a:r>
              <a:rPr lang="en-US" dirty="0" err="1" smtClean="0">
                <a:solidFill>
                  <a:schemeClr val="bg1"/>
                </a:solidFill>
              </a:rPr>
              <a:t>movimento</a:t>
            </a:r>
            <a:endParaRPr lang="en-US" dirty="0">
              <a:solidFill>
                <a:schemeClr val="bg1"/>
              </a:solidFill>
            </a:endParaRPr>
          </a:p>
        </p:txBody>
      </p:sp>
      <p:pic>
        <p:nvPicPr>
          <p:cNvPr id="4" name="Immagine 3" descr="IMG_2173.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196752"/>
            <a:ext cx="2292248" cy="3068960"/>
          </a:xfrm>
          <a:prstGeom prst="rect">
            <a:avLst/>
          </a:prstGeom>
        </p:spPr>
      </p:pic>
      <p:pic>
        <p:nvPicPr>
          <p:cNvPr id="5" name="Immagine 4" descr="IMG_217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3848" y="2276872"/>
            <a:ext cx="2366485" cy="3168352"/>
          </a:xfrm>
          <a:prstGeom prst="rect">
            <a:avLst/>
          </a:prstGeom>
        </p:spPr>
      </p:pic>
      <p:pic>
        <p:nvPicPr>
          <p:cNvPr id="6" name="Immagine 5" descr="Pelizza_mano.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4168" y="3068960"/>
            <a:ext cx="2378346" cy="3168352"/>
          </a:xfrm>
          <a:prstGeom prst="rect">
            <a:avLst/>
          </a:prstGeom>
        </p:spPr>
      </p:pic>
    </p:spTree>
    <p:extLst>
      <p:ext uri="{BB962C8B-B14F-4D97-AF65-F5344CB8AC3E}">
        <p14:creationId xmlns:p14="http://schemas.microsoft.com/office/powerpoint/2010/main" val="2068249542"/>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olo 1"/>
          <p:cNvSpPr>
            <a:spLocks noGrp="1"/>
          </p:cNvSpPr>
          <p:nvPr>
            <p:ph type="title"/>
          </p:nvPr>
        </p:nvSpPr>
        <p:spPr>
          <a:xfrm>
            <a:off x="685800" y="0"/>
            <a:ext cx="7772400" cy="1143000"/>
          </a:xfrm>
        </p:spPr>
        <p:txBody>
          <a:bodyPr/>
          <a:lstStyle/>
          <a:p>
            <a:r>
              <a:rPr lang="it-IT">
                <a:latin typeface="Arial" charset="0"/>
                <a:ea typeface="ＭＳ Ｐゴシック" charset="0"/>
                <a:cs typeface="ＭＳ Ｐゴシック" charset="0"/>
              </a:rPr>
              <a:t>Forms of Vitality</a:t>
            </a:r>
          </a:p>
        </p:txBody>
      </p:sp>
      <p:pic>
        <p:nvPicPr>
          <p:cNvPr id="5" name="Segnaposto contenuto 7" descr="daniel-stern-02.jpg"/>
          <p:cNvPicPr>
            <a:picLocks noChangeAspect="1"/>
          </p:cNvPicPr>
          <p:nvPr/>
        </p:nvPicPr>
        <p:blipFill>
          <a:blip r:embed="rId2">
            <a:extLst>
              <a:ext uri="{28A0092B-C50C-407E-A947-70E740481C1C}">
                <a14:useLocalDpi xmlns:a14="http://schemas.microsoft.com/office/drawing/2010/main" val="0"/>
              </a:ext>
            </a:extLst>
          </a:blip>
          <a:srcRect l="-13039" r="-13039"/>
          <a:stretch>
            <a:fillRect/>
          </a:stretch>
        </p:blipFill>
        <p:spPr bwMode="auto">
          <a:xfrm>
            <a:off x="-323776" y="1124744"/>
            <a:ext cx="4103688" cy="434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CasellaDiTesto 1"/>
          <p:cNvSpPr txBox="1"/>
          <p:nvPr/>
        </p:nvSpPr>
        <p:spPr>
          <a:xfrm>
            <a:off x="1115616" y="5949280"/>
            <a:ext cx="1878339" cy="461665"/>
          </a:xfrm>
          <a:prstGeom prst="rect">
            <a:avLst/>
          </a:prstGeom>
          <a:noFill/>
        </p:spPr>
        <p:txBody>
          <a:bodyPr wrap="none" rtlCol="0">
            <a:spAutoFit/>
          </a:bodyPr>
          <a:lstStyle/>
          <a:p>
            <a:pPr eaLnBrk="1" hangingPunct="1"/>
            <a:r>
              <a:rPr lang="en-US" dirty="0" smtClean="0">
                <a:solidFill>
                  <a:srgbClr val="FFFFFF"/>
                </a:solidFill>
                <a:ea typeface="ＭＳ Ｐゴシック" charset="0"/>
              </a:rPr>
              <a:t>Daniel Stern</a:t>
            </a:r>
            <a:endParaRPr lang="en-US" dirty="0">
              <a:solidFill>
                <a:srgbClr val="FFFFFF"/>
              </a:solidFill>
              <a:ea typeface="ＭＳ Ｐゴシック" charset="0"/>
            </a:endParaRPr>
          </a:p>
        </p:txBody>
      </p:sp>
      <p:sp>
        <p:nvSpPr>
          <p:cNvPr id="3" name="Rettangolo 2"/>
          <p:cNvSpPr/>
          <p:nvPr/>
        </p:nvSpPr>
        <p:spPr>
          <a:xfrm>
            <a:off x="3347864" y="1143000"/>
            <a:ext cx="5616624" cy="5324535"/>
          </a:xfrm>
          <a:prstGeom prst="rect">
            <a:avLst/>
          </a:prstGeom>
        </p:spPr>
        <p:txBody>
          <a:bodyPr wrap="square">
            <a:spAutoFit/>
          </a:bodyPr>
          <a:lstStyle/>
          <a:p>
            <a:pPr algn="just"/>
            <a:r>
              <a:rPr lang="it-IT" sz="2000" dirty="0" smtClean="0"/>
              <a:t>Le </a:t>
            </a:r>
            <a:r>
              <a:rPr lang="it-IT" sz="2000" dirty="0"/>
              <a:t>forme di vitalità consistono in una gestalt di movimento, forza, flusso temporale e intenzionalità. Tale gestalt correlata all'azione porta a una globalità soggettiva che porta con sé un senso di vitalità o vitalità</a:t>
            </a:r>
            <a:r>
              <a:rPr lang="it-IT" sz="2000" dirty="0" smtClean="0"/>
              <a:t>.</a:t>
            </a:r>
          </a:p>
          <a:p>
            <a:pPr algn="just"/>
            <a:endParaRPr lang="it-IT" sz="2000" dirty="0"/>
          </a:p>
          <a:p>
            <a:pPr algn="r"/>
            <a:r>
              <a:rPr lang="it-IT" sz="2000" dirty="0" smtClean="0"/>
              <a:t>“</a:t>
            </a:r>
            <a:r>
              <a:rPr lang="en-US" sz="2000" dirty="0"/>
              <a:t>Vitality forms are associated with a content. More accurately, they carry content along with them. Vitality forms are not empty forms. They give a temporal and intensity contour to the content, and with it a sense of an alive performance. The content can be a shift in emotion, a train of thoughts, physical or mental movements, a memory, a fantasy, a means-end action. . . . The vitality dynamic gives the content its form as a dynamic experience” </a:t>
            </a:r>
            <a:r>
              <a:rPr lang="en-US" sz="2000" dirty="0" smtClean="0"/>
              <a:t>(Stern, 2010</a:t>
            </a:r>
            <a:r>
              <a:rPr lang="en-US" sz="2000" dirty="0"/>
              <a:t>, p. 23).</a:t>
            </a:r>
            <a:r>
              <a:rPr lang="it-IT" sz="2000" dirty="0"/>
              <a:t> </a:t>
            </a:r>
            <a:endParaRPr lang="en-US" sz="2000" dirty="0"/>
          </a:p>
        </p:txBody>
      </p:sp>
    </p:spTree>
    <p:extLst>
      <p:ext uri="{BB962C8B-B14F-4D97-AF65-F5344CB8AC3E}">
        <p14:creationId xmlns:p14="http://schemas.microsoft.com/office/powerpoint/2010/main" val="177804368"/>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1812" name="Rectangle 4"/>
          <p:cNvSpPr>
            <a:spLocks noGrp="1" noChangeArrowheads="1"/>
          </p:cNvSpPr>
          <p:nvPr>
            <p:ph type="title"/>
          </p:nvPr>
        </p:nvSpPr>
        <p:spPr>
          <a:xfrm>
            <a:off x="457200" y="115888"/>
            <a:ext cx="8229600" cy="1143000"/>
          </a:xfrm>
        </p:spPr>
        <p:txBody>
          <a:bodyPr/>
          <a:lstStyle/>
          <a:p>
            <a:pPr eaLnBrk="1" hangingPunct="1"/>
            <a:r>
              <a:rPr lang="it-IT" altLang="it-IT" b="1">
                <a:solidFill>
                  <a:schemeClr val="bg1"/>
                </a:solidFill>
                <a:effectLst>
                  <a:outerShdw blurRad="38100" dist="38100" dir="2700000" algn="tl">
                    <a:srgbClr val="808080"/>
                  </a:outerShdw>
                </a:effectLst>
              </a:rPr>
              <a:t>Basic Emotions</a:t>
            </a:r>
            <a:endParaRPr lang="it-IT" altLang="it-IT">
              <a:solidFill>
                <a:srgbClr val="FFFF00"/>
              </a:solidFill>
            </a:endParaRPr>
          </a:p>
        </p:txBody>
      </p:sp>
      <p:sp>
        <p:nvSpPr>
          <p:cNvPr id="37892" name="Text Box 5"/>
          <p:cNvSpPr txBox="1">
            <a:spLocks noChangeArrowheads="1"/>
          </p:cNvSpPr>
          <p:nvPr/>
        </p:nvSpPr>
        <p:spPr bwMode="auto">
          <a:xfrm>
            <a:off x="395288" y="1341438"/>
            <a:ext cx="8424862"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ctr" eaLnBrk="1" hangingPunct="1">
              <a:spcBef>
                <a:spcPct val="50000"/>
              </a:spcBef>
            </a:pPr>
            <a:r>
              <a:rPr lang="it-IT" altLang="it-IT" sz="3200">
                <a:solidFill>
                  <a:schemeClr val="bg1"/>
                </a:solidFill>
              </a:rPr>
              <a:t>HAPPYNESS, SURPRISE, FEAR, RAGE, SADNESS, DISGUST</a:t>
            </a:r>
            <a:endParaRPr lang="it-IT" altLang="it-IT" sz="1800">
              <a:solidFill>
                <a:schemeClr val="bg1"/>
              </a:solidFill>
            </a:endParaRPr>
          </a:p>
        </p:txBody>
      </p:sp>
      <p:sp>
        <p:nvSpPr>
          <p:cNvPr id="37893" name="AutoShape 6"/>
          <p:cNvSpPr>
            <a:spLocks noChangeArrowheads="1"/>
          </p:cNvSpPr>
          <p:nvPr/>
        </p:nvSpPr>
        <p:spPr bwMode="auto">
          <a:xfrm>
            <a:off x="2700338" y="2924175"/>
            <a:ext cx="3506787" cy="3600450"/>
          </a:xfrm>
          <a:prstGeom prst="star4">
            <a:avLst>
              <a:gd name="adj" fmla="val 12500"/>
            </a:avLst>
          </a:prstGeom>
          <a:solidFill>
            <a:srgbClr val="FFFFFF"/>
          </a:solidFill>
          <a:ln w="9525">
            <a:solidFill>
              <a:schemeClr val="tx1"/>
            </a:solidFill>
            <a:miter lim="800000"/>
            <a:headEnd/>
            <a:tailEnd/>
          </a:ln>
        </p:spPr>
        <p:txBody>
          <a:bodyPr wrap="none" anchor="ct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endParaRPr lang="en-US" altLang="it-IT"/>
          </a:p>
        </p:txBody>
      </p:sp>
      <p:sp>
        <p:nvSpPr>
          <p:cNvPr id="37894" name="Text Box 7"/>
          <p:cNvSpPr txBox="1">
            <a:spLocks noChangeArrowheads="1"/>
          </p:cNvSpPr>
          <p:nvPr/>
        </p:nvSpPr>
        <p:spPr bwMode="auto">
          <a:xfrm>
            <a:off x="4354513" y="2708275"/>
            <a:ext cx="14414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50000"/>
              </a:spcBef>
            </a:pPr>
            <a:r>
              <a:rPr lang="it-IT" altLang="it-IT" sz="1800" b="1">
                <a:solidFill>
                  <a:schemeClr val="bg1"/>
                </a:solidFill>
              </a:rPr>
              <a:t>HIGH AROUSAL</a:t>
            </a:r>
          </a:p>
        </p:txBody>
      </p:sp>
      <p:sp>
        <p:nvSpPr>
          <p:cNvPr id="37895" name="Text Box 8"/>
          <p:cNvSpPr txBox="1">
            <a:spLocks noChangeArrowheads="1"/>
          </p:cNvSpPr>
          <p:nvPr/>
        </p:nvSpPr>
        <p:spPr bwMode="auto">
          <a:xfrm>
            <a:off x="4140200" y="5949950"/>
            <a:ext cx="1730375"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50000"/>
              </a:spcBef>
            </a:pPr>
            <a:r>
              <a:rPr lang="it-IT" altLang="it-IT" sz="1800" b="1">
                <a:solidFill>
                  <a:schemeClr val="bg1"/>
                </a:solidFill>
              </a:rPr>
              <a:t>LOW AROUSAL</a:t>
            </a:r>
          </a:p>
        </p:txBody>
      </p:sp>
      <p:sp>
        <p:nvSpPr>
          <p:cNvPr id="37896" name="Text Box 9"/>
          <p:cNvSpPr txBox="1">
            <a:spLocks noChangeArrowheads="1"/>
          </p:cNvSpPr>
          <p:nvPr/>
        </p:nvSpPr>
        <p:spPr bwMode="auto">
          <a:xfrm>
            <a:off x="6156325" y="4508500"/>
            <a:ext cx="1871663"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50000"/>
              </a:spcBef>
            </a:pPr>
            <a:r>
              <a:rPr lang="it-IT" altLang="it-IT" sz="1800" b="1">
                <a:solidFill>
                  <a:schemeClr val="bg1"/>
                </a:solidFill>
              </a:rPr>
              <a:t>UNPLEASANT</a:t>
            </a:r>
          </a:p>
        </p:txBody>
      </p:sp>
      <p:sp>
        <p:nvSpPr>
          <p:cNvPr id="37897" name="Text Box 10"/>
          <p:cNvSpPr txBox="1">
            <a:spLocks noChangeArrowheads="1"/>
          </p:cNvSpPr>
          <p:nvPr/>
        </p:nvSpPr>
        <p:spPr bwMode="auto">
          <a:xfrm>
            <a:off x="1042988" y="4508500"/>
            <a:ext cx="16573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50000"/>
              </a:spcBef>
            </a:pPr>
            <a:r>
              <a:rPr lang="it-IT" altLang="it-IT" sz="1800" b="1">
                <a:solidFill>
                  <a:schemeClr val="bg1"/>
                </a:solidFill>
              </a:rPr>
              <a:t>PLEASANT</a:t>
            </a:r>
          </a:p>
        </p:txBody>
      </p:sp>
      <p:sp>
        <p:nvSpPr>
          <p:cNvPr id="37898" name="Text Box 11"/>
          <p:cNvSpPr txBox="1">
            <a:spLocks noChangeArrowheads="1"/>
          </p:cNvSpPr>
          <p:nvPr/>
        </p:nvSpPr>
        <p:spPr bwMode="auto">
          <a:xfrm>
            <a:off x="1763713" y="2781300"/>
            <a:ext cx="2376487" cy="1604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50000"/>
              </a:spcBef>
            </a:pPr>
            <a:r>
              <a:rPr lang="it-IT" altLang="it-IT" sz="1800">
                <a:solidFill>
                  <a:schemeClr val="bg1"/>
                </a:solidFill>
              </a:rPr>
              <a:t>Surprise</a:t>
            </a:r>
          </a:p>
          <a:p>
            <a:pPr algn="r" eaLnBrk="1" hangingPunct="1">
              <a:spcBef>
                <a:spcPct val="50000"/>
              </a:spcBef>
            </a:pPr>
            <a:endParaRPr lang="it-IT" altLang="it-IT" sz="1800">
              <a:solidFill>
                <a:schemeClr val="bg1"/>
              </a:solidFill>
            </a:endParaRPr>
          </a:p>
          <a:p>
            <a:pPr algn="r" eaLnBrk="1" hangingPunct="1">
              <a:spcBef>
                <a:spcPct val="50000"/>
              </a:spcBef>
            </a:pPr>
            <a:endParaRPr lang="it-IT" altLang="it-IT" sz="1800">
              <a:solidFill>
                <a:schemeClr val="bg1"/>
              </a:solidFill>
            </a:endParaRPr>
          </a:p>
          <a:p>
            <a:pPr eaLnBrk="1" hangingPunct="1">
              <a:spcBef>
                <a:spcPct val="50000"/>
              </a:spcBef>
            </a:pPr>
            <a:r>
              <a:rPr lang="it-IT" altLang="it-IT" sz="1800">
                <a:solidFill>
                  <a:schemeClr val="bg1"/>
                </a:solidFill>
              </a:rPr>
              <a:t>Happyness</a:t>
            </a:r>
          </a:p>
        </p:txBody>
      </p:sp>
      <p:sp>
        <p:nvSpPr>
          <p:cNvPr id="37899" name="Text Box 12"/>
          <p:cNvSpPr txBox="1">
            <a:spLocks noChangeArrowheads="1"/>
          </p:cNvSpPr>
          <p:nvPr/>
        </p:nvSpPr>
        <p:spPr bwMode="auto">
          <a:xfrm>
            <a:off x="5867400" y="2852738"/>
            <a:ext cx="2449513" cy="1604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it-IT" altLang="it-IT" sz="1800">
                <a:solidFill>
                  <a:schemeClr val="bg1"/>
                </a:solidFill>
              </a:rPr>
              <a:t>Fear</a:t>
            </a:r>
          </a:p>
          <a:p>
            <a:pPr algn="ctr" eaLnBrk="1" hangingPunct="1">
              <a:spcBef>
                <a:spcPct val="50000"/>
              </a:spcBef>
            </a:pPr>
            <a:r>
              <a:rPr lang="it-IT" altLang="it-IT" sz="1800">
                <a:solidFill>
                  <a:schemeClr val="bg1"/>
                </a:solidFill>
              </a:rPr>
              <a:t>Rage</a:t>
            </a:r>
          </a:p>
          <a:p>
            <a:pPr eaLnBrk="1" hangingPunct="1">
              <a:spcBef>
                <a:spcPct val="50000"/>
              </a:spcBef>
            </a:pPr>
            <a:endParaRPr lang="it-IT" altLang="it-IT" sz="1800">
              <a:solidFill>
                <a:schemeClr val="bg1"/>
              </a:solidFill>
            </a:endParaRPr>
          </a:p>
          <a:p>
            <a:pPr algn="r" eaLnBrk="1" hangingPunct="1">
              <a:spcBef>
                <a:spcPct val="50000"/>
              </a:spcBef>
            </a:pPr>
            <a:r>
              <a:rPr lang="it-IT" altLang="it-IT" sz="1800">
                <a:solidFill>
                  <a:schemeClr val="bg1"/>
                </a:solidFill>
              </a:rPr>
              <a:t>Disgust</a:t>
            </a:r>
          </a:p>
        </p:txBody>
      </p:sp>
      <p:sp>
        <p:nvSpPr>
          <p:cNvPr id="37900" name="Text Box 13"/>
          <p:cNvSpPr txBox="1">
            <a:spLocks noChangeArrowheads="1"/>
          </p:cNvSpPr>
          <p:nvPr/>
        </p:nvSpPr>
        <p:spPr bwMode="auto">
          <a:xfrm>
            <a:off x="5940425" y="5438775"/>
            <a:ext cx="1368425"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eaLnBrk="1" hangingPunct="1">
              <a:spcBef>
                <a:spcPct val="50000"/>
              </a:spcBef>
            </a:pPr>
            <a:r>
              <a:rPr lang="it-IT" altLang="it-IT" sz="1800">
                <a:solidFill>
                  <a:schemeClr val="bg1"/>
                </a:solidFill>
              </a:rPr>
              <a:t>Sadnes</a:t>
            </a:r>
          </a:p>
        </p:txBody>
      </p:sp>
      <p:sp>
        <p:nvSpPr>
          <p:cNvPr id="37901" name="Text Box 14"/>
          <p:cNvSpPr txBox="1">
            <a:spLocks noChangeArrowheads="1"/>
          </p:cNvSpPr>
          <p:nvPr/>
        </p:nvSpPr>
        <p:spPr bwMode="auto">
          <a:xfrm>
            <a:off x="684213" y="6165850"/>
            <a:ext cx="1582737"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r" eaLnBrk="1" hangingPunct="1">
              <a:spcBef>
                <a:spcPct val="50000"/>
              </a:spcBef>
            </a:pPr>
            <a:r>
              <a:rPr lang="it-IT" altLang="it-IT" sz="1800">
                <a:solidFill>
                  <a:schemeClr val="accent1"/>
                </a:solidFill>
              </a:rPr>
              <a:t>Russel, 1980</a:t>
            </a:r>
          </a:p>
        </p:txBody>
      </p:sp>
      <p:graphicFrame>
        <p:nvGraphicFramePr>
          <p:cNvPr id="37890" name="Object 2"/>
          <p:cNvGraphicFramePr>
            <a:graphicFrameLocks noChangeAspect="1"/>
          </p:cNvGraphicFramePr>
          <p:nvPr/>
        </p:nvGraphicFramePr>
        <p:xfrm>
          <a:off x="228600" y="228600"/>
          <a:ext cx="990600" cy="982663"/>
        </p:xfrm>
        <a:graphic>
          <a:graphicData uri="http://schemas.openxmlformats.org/presentationml/2006/ole">
            <mc:AlternateContent xmlns:mc="http://schemas.openxmlformats.org/markup-compatibility/2006">
              <mc:Choice xmlns:v="urn:schemas-microsoft-com:vml" Requires="v">
                <p:oleObj spid="_x0000_s37941" name="Fotografia Photo Editor" r:id="rId4" imgW="2266667" imgH="2247619" progId="MSPhotoEd.3">
                  <p:embed/>
                </p:oleObj>
              </mc:Choice>
              <mc:Fallback>
                <p:oleObj name="Fotografia Photo Editor" r:id="rId4" imgW="2266667" imgH="2247619"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990600" cy="98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med">
    <p:fade thruBlk="1"/>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Immagin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74625"/>
            <a:ext cx="8489950" cy="2403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554" name="Immagin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93700" y="3276600"/>
            <a:ext cx="8293100" cy="297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08259999"/>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0"/>
            <a:ext cx="8712200" cy="476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0437161"/>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476672"/>
            <a:ext cx="9144000" cy="1003260"/>
          </a:xfrm>
          <a:prstGeom prst="rect">
            <a:avLst/>
          </a:prstGeom>
        </p:spPr>
      </p:pic>
      <p:pic>
        <p:nvPicPr>
          <p:cNvPr id="5" name="Immagine 4"/>
          <p:cNvPicPr>
            <a:picLocks noChangeAspect="1"/>
          </p:cNvPicPr>
          <p:nvPr/>
        </p:nvPicPr>
        <p:blipFill>
          <a:blip r:embed="rId3"/>
          <a:stretch>
            <a:fillRect/>
          </a:stretch>
        </p:blipFill>
        <p:spPr>
          <a:xfrm>
            <a:off x="1485900" y="1625600"/>
            <a:ext cx="6172200" cy="3606800"/>
          </a:xfrm>
          <a:prstGeom prst="rect">
            <a:avLst/>
          </a:prstGeom>
        </p:spPr>
      </p:pic>
      <p:sp>
        <p:nvSpPr>
          <p:cNvPr id="6" name="CasellaDiTesto 5"/>
          <p:cNvSpPr txBox="1"/>
          <p:nvPr/>
        </p:nvSpPr>
        <p:spPr>
          <a:xfrm>
            <a:off x="3779912" y="5877272"/>
            <a:ext cx="4085073" cy="461665"/>
          </a:xfrm>
          <a:prstGeom prst="rect">
            <a:avLst/>
          </a:prstGeom>
          <a:noFill/>
        </p:spPr>
        <p:txBody>
          <a:bodyPr wrap="none" rtlCol="0">
            <a:spAutoFit/>
          </a:bodyPr>
          <a:lstStyle/>
          <a:p>
            <a:pPr eaLnBrk="1" hangingPunct="1"/>
            <a:r>
              <a:rPr lang="en-US" dirty="0" smtClean="0">
                <a:solidFill>
                  <a:srgbClr val="FFFFFF"/>
                </a:solidFill>
                <a:ea typeface="ＭＳ Ｐゴシック" charset="0"/>
              </a:rPr>
              <a:t>Di </a:t>
            </a:r>
            <a:r>
              <a:rPr lang="en-US" dirty="0" err="1">
                <a:solidFill>
                  <a:srgbClr val="FFFFFF"/>
                </a:solidFill>
                <a:ea typeface="ＭＳ Ｐゴシック" charset="0"/>
              </a:rPr>
              <a:t>C</a:t>
            </a:r>
            <a:r>
              <a:rPr lang="en-US" dirty="0" err="1" smtClean="0">
                <a:solidFill>
                  <a:srgbClr val="FFFFFF"/>
                </a:solidFill>
                <a:ea typeface="ＭＳ Ｐゴシック" charset="0"/>
              </a:rPr>
              <a:t>esare</a:t>
            </a:r>
            <a:r>
              <a:rPr lang="en-US" dirty="0" smtClean="0">
                <a:solidFill>
                  <a:srgbClr val="FFFFFF"/>
                </a:solidFill>
                <a:ea typeface="ＭＳ Ｐゴシック" charset="0"/>
              </a:rPr>
              <a:t> et al., PNAS 2015</a:t>
            </a:r>
            <a:endParaRPr lang="en-US" dirty="0">
              <a:solidFill>
                <a:srgbClr val="FFFFFF"/>
              </a:solidFill>
              <a:ea typeface="ＭＳ Ｐゴシック" charset="0"/>
            </a:endParaRPr>
          </a:p>
        </p:txBody>
      </p:sp>
    </p:spTree>
    <p:extLst>
      <p:ext uri="{BB962C8B-B14F-4D97-AF65-F5344CB8AC3E}">
        <p14:creationId xmlns:p14="http://schemas.microsoft.com/office/powerpoint/2010/main" val="1654258742"/>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2915816" y="28600"/>
            <a:ext cx="3340379" cy="2010215"/>
          </a:xfrm>
          <a:prstGeom prst="rect">
            <a:avLst/>
          </a:prstGeom>
        </p:spPr>
      </p:pic>
      <p:pic>
        <p:nvPicPr>
          <p:cNvPr id="5" name="Immagine 4"/>
          <p:cNvPicPr>
            <a:picLocks noChangeAspect="1"/>
          </p:cNvPicPr>
          <p:nvPr/>
        </p:nvPicPr>
        <p:blipFill>
          <a:blip r:embed="rId3"/>
          <a:stretch>
            <a:fillRect/>
          </a:stretch>
        </p:blipFill>
        <p:spPr>
          <a:xfrm>
            <a:off x="0" y="2126493"/>
            <a:ext cx="9144000" cy="4758891"/>
          </a:xfrm>
          <a:prstGeom prst="rect">
            <a:avLst/>
          </a:prstGeom>
        </p:spPr>
      </p:pic>
      <p:sp>
        <p:nvSpPr>
          <p:cNvPr id="6" name="CasellaDiTesto 5"/>
          <p:cNvSpPr txBox="1"/>
          <p:nvPr/>
        </p:nvSpPr>
        <p:spPr>
          <a:xfrm>
            <a:off x="21581" y="476672"/>
            <a:ext cx="2678212" cy="830997"/>
          </a:xfrm>
          <a:prstGeom prst="rect">
            <a:avLst/>
          </a:prstGeom>
          <a:noFill/>
        </p:spPr>
        <p:txBody>
          <a:bodyPr wrap="square" rtlCol="0">
            <a:spAutoFit/>
          </a:bodyPr>
          <a:lstStyle/>
          <a:p>
            <a:pPr eaLnBrk="1" hangingPunct="1"/>
            <a:r>
              <a:rPr lang="en-US" dirty="0" smtClean="0">
                <a:solidFill>
                  <a:srgbClr val="FFFFFF"/>
                </a:solidFill>
                <a:ea typeface="ＭＳ Ｐゴシック" charset="0"/>
              </a:rPr>
              <a:t>Di </a:t>
            </a:r>
            <a:r>
              <a:rPr lang="en-US" dirty="0" err="1">
                <a:solidFill>
                  <a:srgbClr val="FFFFFF"/>
                </a:solidFill>
                <a:ea typeface="ＭＳ Ｐゴシック" charset="0"/>
              </a:rPr>
              <a:t>C</a:t>
            </a:r>
            <a:r>
              <a:rPr lang="en-US" dirty="0" err="1" smtClean="0">
                <a:solidFill>
                  <a:srgbClr val="FFFFFF"/>
                </a:solidFill>
                <a:ea typeface="ＭＳ Ｐゴシック" charset="0"/>
              </a:rPr>
              <a:t>esare</a:t>
            </a:r>
            <a:r>
              <a:rPr lang="en-US" dirty="0" smtClean="0">
                <a:solidFill>
                  <a:srgbClr val="FFFFFF"/>
                </a:solidFill>
                <a:ea typeface="ＭＳ Ｐゴシック" charset="0"/>
              </a:rPr>
              <a:t> et al., PNAS, 2015</a:t>
            </a:r>
            <a:endParaRPr lang="en-US" dirty="0">
              <a:solidFill>
                <a:srgbClr val="FFFFFF"/>
              </a:solidFill>
              <a:ea typeface="ＭＳ Ｐゴシック" charset="0"/>
            </a:endParaRPr>
          </a:p>
        </p:txBody>
      </p:sp>
    </p:spTree>
    <p:extLst>
      <p:ext uri="{BB962C8B-B14F-4D97-AF65-F5344CB8AC3E}">
        <p14:creationId xmlns:p14="http://schemas.microsoft.com/office/powerpoint/2010/main" val="1803382732"/>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79512" y="609600"/>
            <a:ext cx="8784976" cy="2387352"/>
          </a:xfrm>
        </p:spPr>
        <p:txBody>
          <a:bodyPr/>
          <a:lstStyle/>
          <a:p>
            <a:r>
              <a:rPr lang="en-US" dirty="0" err="1" smtClean="0">
                <a:solidFill>
                  <a:schemeClr val="bg1"/>
                </a:solidFill>
              </a:rPr>
              <a:t>Emozioni</a:t>
            </a:r>
            <a:r>
              <a:rPr lang="en-US" dirty="0" smtClean="0">
                <a:solidFill>
                  <a:schemeClr val="bg1"/>
                </a:solidFill>
              </a:rPr>
              <a:t> &amp; </a:t>
            </a:r>
            <a:r>
              <a:rPr lang="en-US" dirty="0" err="1" smtClean="0">
                <a:solidFill>
                  <a:schemeClr val="bg1"/>
                </a:solidFill>
              </a:rPr>
              <a:t>Azione</a:t>
            </a:r>
            <a:r>
              <a:rPr lang="en-US" dirty="0" smtClean="0">
                <a:solidFill>
                  <a:schemeClr val="bg1"/>
                </a:solidFill>
              </a:rPr>
              <a:t>:</a:t>
            </a:r>
            <a:br>
              <a:rPr lang="en-US" dirty="0" smtClean="0">
                <a:solidFill>
                  <a:schemeClr val="bg1"/>
                </a:solidFill>
              </a:rPr>
            </a:br>
            <a:r>
              <a:rPr lang="en-US" dirty="0" smtClean="0">
                <a:solidFill>
                  <a:schemeClr val="bg1"/>
                </a:solidFill>
              </a:rPr>
              <a:t/>
            </a:r>
            <a:br>
              <a:rPr lang="en-US" dirty="0" smtClean="0">
                <a:solidFill>
                  <a:schemeClr val="bg1"/>
                </a:solidFill>
              </a:rPr>
            </a:br>
            <a:r>
              <a:rPr lang="en-US" dirty="0" err="1" smtClean="0">
                <a:solidFill>
                  <a:schemeClr val="bg1"/>
                </a:solidFill>
              </a:rPr>
              <a:t>Tra</a:t>
            </a:r>
            <a:r>
              <a:rPr lang="en-US" dirty="0" smtClean="0">
                <a:solidFill>
                  <a:schemeClr val="bg1"/>
                </a:solidFill>
              </a:rPr>
              <a:t> </a:t>
            </a:r>
            <a:r>
              <a:rPr lang="en-US" dirty="0" err="1" smtClean="0">
                <a:solidFill>
                  <a:schemeClr val="bg1"/>
                </a:solidFill>
              </a:rPr>
              <a:t>Esperienza</a:t>
            </a:r>
            <a:r>
              <a:rPr lang="en-US" dirty="0" smtClean="0">
                <a:solidFill>
                  <a:schemeClr val="bg1"/>
                </a:solidFill>
              </a:rPr>
              <a:t> </a:t>
            </a:r>
            <a:r>
              <a:rPr lang="en-US" dirty="0" err="1" smtClean="0">
                <a:solidFill>
                  <a:schemeClr val="bg1"/>
                </a:solidFill>
              </a:rPr>
              <a:t>ed</a:t>
            </a:r>
            <a:r>
              <a:rPr lang="en-US" dirty="0" smtClean="0">
                <a:solidFill>
                  <a:schemeClr val="bg1"/>
                </a:solidFill>
              </a:rPr>
              <a:t> </a:t>
            </a:r>
            <a:r>
              <a:rPr lang="en-US" dirty="0" err="1" smtClean="0">
                <a:solidFill>
                  <a:schemeClr val="bg1"/>
                </a:solidFill>
              </a:rPr>
              <a:t>Espressione</a:t>
            </a:r>
            <a:endParaRPr lang="en-US" dirty="0">
              <a:solidFill>
                <a:schemeClr val="bg1"/>
              </a:solidFill>
            </a:endParaRPr>
          </a:p>
        </p:txBody>
      </p:sp>
    </p:spTree>
    <p:extLst>
      <p:ext uri="{BB962C8B-B14F-4D97-AF65-F5344CB8AC3E}">
        <p14:creationId xmlns:p14="http://schemas.microsoft.com/office/powerpoint/2010/main" val="903668080"/>
      </p:ext>
    </p:extLst>
  </p:cSld>
  <p:clrMapOvr>
    <a:masterClrMapping/>
  </p:clrMapOvr>
  <p:transition spd="med">
    <p:fade thruBlk="1"/>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3"/>
          <p:cNvSpPr>
            <a:spLocks noGrp="1" noChangeArrowheads="1"/>
          </p:cNvSpPr>
          <p:nvPr>
            <p:ph type="subTitle" idx="1"/>
          </p:nvPr>
        </p:nvSpPr>
        <p:spPr>
          <a:xfrm>
            <a:off x="4267200" y="838200"/>
            <a:ext cx="4648200" cy="5543128"/>
          </a:xfrm>
        </p:spPr>
        <p:txBody>
          <a:bodyPr/>
          <a:lstStyle/>
          <a:p>
            <a:pPr algn="just" eaLnBrk="1" hangingPunct="1"/>
            <a:r>
              <a:rPr lang="it-IT" dirty="0" smtClean="0">
                <a:solidFill>
                  <a:srgbClr val="FFFFFF"/>
                </a:solidFill>
                <a:latin typeface="Arial" charset="0"/>
                <a:ea typeface="ＭＳ Ｐゴシック" charset="0"/>
                <a:cs typeface="ＭＳ Ｐゴシック" charset="0"/>
              </a:rPr>
              <a:t>Gli stati affettivi ed emozionali non sono semplici qualità dell’esperienza soggettiva, ma sono dati nei fenomeni espressivi, </a:t>
            </a:r>
            <a:r>
              <a:rPr lang="it-IT" dirty="0">
                <a:solidFill>
                  <a:srgbClr val="FFFFFF"/>
                </a:solidFill>
                <a:latin typeface="Arial" charset="0"/>
                <a:ea typeface="ＭＳ Ｐゴシック" charset="0"/>
                <a:cs typeface="ＭＳ Ｐゴシック" charset="0"/>
              </a:rPr>
              <a:t>i.e., </a:t>
            </a:r>
            <a:r>
              <a:rPr lang="it-IT" dirty="0" smtClean="0">
                <a:solidFill>
                  <a:srgbClr val="FFFFFF"/>
                </a:solidFill>
                <a:latin typeface="Arial" charset="0"/>
                <a:ea typeface="ＭＳ Ｐゴシック" charset="0"/>
                <a:cs typeface="ＭＳ Ｐゴシック" charset="0"/>
              </a:rPr>
              <a:t>sono espressi in gesti e azioni corporee, e in ragione di ciò divengono visibili agli altri. </a:t>
            </a:r>
            <a:endParaRPr lang="en-US" dirty="0">
              <a:solidFill>
                <a:srgbClr val="FFFFFF"/>
              </a:solidFill>
              <a:latin typeface="Arial" charset="0"/>
              <a:ea typeface="ＭＳ Ｐゴシック" charset="0"/>
              <a:cs typeface="ＭＳ Ｐゴシック" charset="0"/>
            </a:endParaRPr>
          </a:p>
        </p:txBody>
      </p:sp>
      <p:pic>
        <p:nvPicPr>
          <p:cNvPr id="68610" name="Picture 4" descr="Max-Scheler-2m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82514"/>
            <a:ext cx="3644900" cy="4222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9717" name="Text Box 5"/>
          <p:cNvSpPr txBox="1">
            <a:spLocks noChangeArrowheads="1"/>
          </p:cNvSpPr>
          <p:nvPr/>
        </p:nvSpPr>
        <p:spPr bwMode="auto">
          <a:xfrm>
            <a:off x="1187624" y="5805264"/>
            <a:ext cx="1878013" cy="457200"/>
          </a:xfrm>
          <a:prstGeom prst="rect">
            <a:avLst/>
          </a:prstGeom>
          <a:noFill/>
          <a:ln w="9525">
            <a:noFill/>
            <a:miter lim="800000"/>
            <a:headEnd/>
            <a:tailEnd/>
          </a:ln>
          <a:effectLst/>
        </p:spPr>
        <p:txBody>
          <a:bodyPr wrap="none">
            <a:spAutoFit/>
          </a:bodyPr>
          <a:lstStyle/>
          <a:p>
            <a:pPr>
              <a:defRPr/>
            </a:pPr>
            <a:r>
              <a:rPr lang="en-US">
                <a:solidFill>
                  <a:srgbClr val="FFFFFF"/>
                </a:solidFill>
                <a:ea typeface="ＭＳ Ｐゴシック"/>
                <a:cs typeface="ＭＳ Ｐゴシック"/>
              </a:rPr>
              <a:t>Max Scheler</a:t>
            </a:r>
          </a:p>
        </p:txBody>
      </p:sp>
      <p:pic>
        <p:nvPicPr>
          <p:cNvPr id="6" name="Picture 8"/>
          <p:cNvPicPr>
            <a:picLocks noChangeAspect="1" noChangeArrowheads="1"/>
          </p:cNvPicPr>
          <p:nvPr/>
        </p:nvPicPr>
        <p:blipFill>
          <a:blip r:embed="rId4"/>
          <a:srcRect/>
          <a:stretch>
            <a:fillRect/>
          </a:stretch>
        </p:blipFill>
        <p:spPr bwMode="auto">
          <a:xfrm>
            <a:off x="228600" y="228600"/>
            <a:ext cx="990600" cy="982663"/>
          </a:xfrm>
          <a:prstGeom prst="rect">
            <a:avLst/>
          </a:prstGeom>
          <a:noFill/>
          <a:ln w="9525">
            <a:noFill/>
            <a:miter lim="800000"/>
            <a:headEnd/>
            <a:tailEnd/>
          </a:ln>
        </p:spPr>
      </p:pic>
    </p:spTree>
    <p:extLst>
      <p:ext uri="{BB962C8B-B14F-4D97-AF65-F5344CB8AC3E}">
        <p14:creationId xmlns:p14="http://schemas.microsoft.com/office/powerpoint/2010/main" val="1365448748"/>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53752"/>
            <a:ext cx="7772400" cy="1143000"/>
          </a:xfrm>
        </p:spPr>
        <p:txBody>
          <a:bodyPr/>
          <a:lstStyle/>
          <a:p>
            <a:r>
              <a:rPr lang="it-IT" dirty="0" err="1" smtClean="0"/>
              <a:t>Emotion</a:t>
            </a:r>
            <a:r>
              <a:rPr lang="it-IT" dirty="0" smtClean="0"/>
              <a:t> </a:t>
            </a:r>
            <a:r>
              <a:rPr lang="it-IT" dirty="0" err="1" smtClean="0"/>
              <a:t>Psychology</a:t>
            </a:r>
            <a:endParaRPr lang="it-IT" dirty="0"/>
          </a:p>
        </p:txBody>
      </p:sp>
      <p:pic>
        <p:nvPicPr>
          <p:cNvPr id="5" name="Segnaposto contenut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2716" y="1700808"/>
            <a:ext cx="3386880" cy="4536257"/>
          </a:xfrm>
        </p:spPr>
      </p:pic>
      <p:sp>
        <p:nvSpPr>
          <p:cNvPr id="6" name="CasellaDiTesto 5"/>
          <p:cNvSpPr txBox="1"/>
          <p:nvPr/>
        </p:nvSpPr>
        <p:spPr>
          <a:xfrm>
            <a:off x="3995936" y="1700808"/>
            <a:ext cx="4824536" cy="4832092"/>
          </a:xfrm>
          <a:prstGeom prst="rect">
            <a:avLst/>
          </a:prstGeom>
          <a:noFill/>
        </p:spPr>
        <p:txBody>
          <a:bodyPr wrap="square" rtlCol="0">
            <a:spAutoFit/>
          </a:bodyPr>
          <a:lstStyle/>
          <a:p>
            <a:pPr eaLnBrk="1" hangingPunct="1"/>
            <a:r>
              <a:rPr lang="it-IT" sz="2800" dirty="0" smtClean="0">
                <a:solidFill>
                  <a:srgbClr val="FFFFFF"/>
                </a:solidFill>
                <a:latin typeface="Arial"/>
                <a:ea typeface="ＭＳ Ｐゴシック"/>
                <a:cs typeface="ＭＳ Ｐゴシック"/>
              </a:rPr>
              <a:t>“</a:t>
            </a:r>
            <a:r>
              <a:rPr lang="it-IT" sz="2800" dirty="0"/>
              <a:t>Questo è il motivo per cui la riconosciamo veramente [l'emozione] dopo </a:t>
            </a:r>
            <a:r>
              <a:rPr lang="it-IT" sz="2800" dirty="0" smtClean="0"/>
              <a:t>che essa </a:t>
            </a:r>
            <a:r>
              <a:rPr lang="it-IT" sz="2800" dirty="0"/>
              <a:t>... è stata modellata dal mondo; non sappiamo cosa proviamo prima che la nostra azione abbia preso una decisione</a:t>
            </a:r>
            <a:r>
              <a:rPr lang="it-IT" sz="2800" dirty="0" smtClean="0">
                <a:solidFill>
                  <a:srgbClr val="FFFFFF"/>
                </a:solidFill>
                <a:latin typeface="Arial"/>
                <a:ea typeface="ＭＳ Ｐゴシック"/>
                <a:cs typeface="ＭＳ Ｐゴシック"/>
              </a:rPr>
              <a:t>”.</a:t>
            </a:r>
          </a:p>
          <a:p>
            <a:pPr eaLnBrk="1" hangingPunct="1"/>
            <a:endParaRPr lang="it-IT" dirty="0">
              <a:solidFill>
                <a:srgbClr val="FFFFFF"/>
              </a:solidFill>
              <a:latin typeface="Arial"/>
              <a:ea typeface="ＭＳ Ｐゴシック"/>
              <a:cs typeface="ＭＳ Ｐゴシック"/>
            </a:endParaRPr>
          </a:p>
          <a:p>
            <a:pPr eaLnBrk="1" hangingPunct="1"/>
            <a:r>
              <a:rPr lang="it-IT" sz="2000" i="1" dirty="0" smtClean="0">
                <a:solidFill>
                  <a:srgbClr val="FFFFFF"/>
                </a:solidFill>
                <a:latin typeface="Arial"/>
                <a:ea typeface="ＭＳ Ｐゴシック"/>
                <a:cs typeface="ＭＳ Ｐゴシック"/>
              </a:rPr>
              <a:t>The Man </a:t>
            </a:r>
            <a:r>
              <a:rPr lang="it-IT" sz="2000" i="1" dirty="0" err="1" smtClean="0">
                <a:solidFill>
                  <a:srgbClr val="FFFFFF"/>
                </a:solidFill>
                <a:latin typeface="Arial"/>
                <a:ea typeface="ＭＳ Ｐゴシック"/>
                <a:cs typeface="ＭＳ Ｐゴシック"/>
              </a:rPr>
              <a:t>without</a:t>
            </a:r>
            <a:r>
              <a:rPr lang="it-IT" sz="2000" i="1" dirty="0" smtClean="0">
                <a:solidFill>
                  <a:srgbClr val="FFFFFF"/>
                </a:solidFill>
                <a:latin typeface="Arial"/>
                <a:ea typeface="ＭＳ Ｐゴシック"/>
                <a:cs typeface="ＭＳ Ｐゴシック"/>
              </a:rPr>
              <a:t> </a:t>
            </a:r>
            <a:r>
              <a:rPr lang="it-IT" sz="2000" i="1" dirty="0" err="1" smtClean="0">
                <a:solidFill>
                  <a:srgbClr val="FFFFFF"/>
                </a:solidFill>
                <a:latin typeface="Arial"/>
                <a:ea typeface="ＭＳ Ｐゴシック"/>
                <a:cs typeface="ＭＳ Ｐゴシック"/>
              </a:rPr>
              <a:t>Qualities</a:t>
            </a:r>
            <a:r>
              <a:rPr lang="it-IT" sz="2000" dirty="0" smtClean="0">
                <a:solidFill>
                  <a:srgbClr val="FFFFFF"/>
                </a:solidFill>
                <a:latin typeface="Arial"/>
                <a:ea typeface="ＭＳ Ｐゴシック"/>
                <a:cs typeface="ＭＳ Ｐゴシック"/>
              </a:rPr>
              <a:t>, 1938,</a:t>
            </a:r>
          </a:p>
          <a:p>
            <a:pPr eaLnBrk="1" hangingPunct="1"/>
            <a:r>
              <a:rPr lang="it-IT" sz="2000" dirty="0" err="1" smtClean="0">
                <a:solidFill>
                  <a:srgbClr val="FFFFFF"/>
                </a:solidFill>
                <a:latin typeface="Arial"/>
                <a:ea typeface="ＭＳ Ｐゴシック"/>
                <a:cs typeface="ＭＳ Ｐゴシック"/>
              </a:rPr>
              <a:t>Engl</a:t>
            </a:r>
            <a:r>
              <a:rPr lang="it-IT" sz="2000" dirty="0" smtClean="0">
                <a:solidFill>
                  <a:srgbClr val="FFFFFF"/>
                </a:solidFill>
                <a:latin typeface="Arial"/>
                <a:ea typeface="ＭＳ Ｐゴシック"/>
                <a:cs typeface="ＭＳ Ｐゴシック"/>
              </a:rPr>
              <a:t>. </a:t>
            </a:r>
            <a:r>
              <a:rPr lang="it-IT" sz="2000" dirty="0" err="1" smtClean="0">
                <a:solidFill>
                  <a:srgbClr val="FFFFFF"/>
                </a:solidFill>
                <a:latin typeface="Arial"/>
                <a:ea typeface="ＭＳ Ｐゴシック"/>
                <a:cs typeface="ＭＳ Ｐゴシック"/>
              </a:rPr>
              <a:t>transl</a:t>
            </a:r>
            <a:r>
              <a:rPr lang="it-IT" sz="2000" dirty="0" smtClean="0">
                <a:solidFill>
                  <a:srgbClr val="FFFFFF"/>
                </a:solidFill>
                <a:latin typeface="Arial"/>
                <a:ea typeface="ＭＳ Ｐゴシック"/>
                <a:cs typeface="ＭＳ Ｐゴシック"/>
              </a:rPr>
              <a:t>. by S. Wilkins &amp; B. </a:t>
            </a:r>
            <a:r>
              <a:rPr lang="it-IT" sz="2000" dirty="0" err="1" smtClean="0">
                <a:solidFill>
                  <a:srgbClr val="FFFFFF"/>
                </a:solidFill>
                <a:latin typeface="Arial"/>
                <a:ea typeface="ＭＳ Ｐゴシック"/>
                <a:cs typeface="ＭＳ Ｐゴシック"/>
              </a:rPr>
              <a:t>Pike</a:t>
            </a:r>
            <a:r>
              <a:rPr lang="it-IT" sz="2000" dirty="0" smtClean="0">
                <a:solidFill>
                  <a:srgbClr val="FFFFFF"/>
                </a:solidFill>
                <a:latin typeface="Arial"/>
                <a:ea typeface="ＭＳ Ｐゴシック"/>
                <a:cs typeface="ＭＳ Ｐゴシック"/>
              </a:rPr>
              <a:t>, </a:t>
            </a:r>
            <a:r>
              <a:rPr lang="it-IT" sz="2000" dirty="0" err="1" smtClean="0">
                <a:solidFill>
                  <a:srgbClr val="FFFFFF"/>
                </a:solidFill>
                <a:latin typeface="Arial"/>
                <a:ea typeface="ＭＳ Ｐゴシック"/>
                <a:cs typeface="ＭＳ Ｐゴシック"/>
              </a:rPr>
              <a:t>Knopf</a:t>
            </a:r>
            <a:r>
              <a:rPr lang="it-IT" sz="2000" dirty="0" smtClean="0">
                <a:solidFill>
                  <a:srgbClr val="FFFFFF"/>
                </a:solidFill>
                <a:latin typeface="Arial"/>
                <a:ea typeface="ＭＳ Ｐゴシック"/>
                <a:cs typeface="ＭＳ Ｐゴシック"/>
              </a:rPr>
              <a:t>, 1995, p.1277.</a:t>
            </a:r>
            <a:endParaRPr lang="it-IT" sz="2000" dirty="0">
              <a:solidFill>
                <a:srgbClr val="FFFFFF"/>
              </a:solidFill>
              <a:latin typeface="Arial"/>
              <a:ea typeface="ＭＳ Ｐゴシック"/>
              <a:cs typeface="ＭＳ Ｐゴシック"/>
            </a:endParaRPr>
          </a:p>
        </p:txBody>
      </p:sp>
      <p:graphicFrame>
        <p:nvGraphicFramePr>
          <p:cNvPr id="7" name="Object 2"/>
          <p:cNvGraphicFramePr>
            <a:graphicFrameLocks noChangeAspect="1"/>
          </p:cNvGraphicFramePr>
          <p:nvPr/>
        </p:nvGraphicFramePr>
        <p:xfrm>
          <a:off x="228600" y="228600"/>
          <a:ext cx="990600" cy="982663"/>
        </p:xfrm>
        <a:graphic>
          <a:graphicData uri="http://schemas.openxmlformats.org/presentationml/2006/ole">
            <mc:AlternateContent xmlns:mc="http://schemas.openxmlformats.org/markup-compatibility/2006">
              <mc:Choice xmlns:v="urn:schemas-microsoft-com:vml" Requires="v">
                <p:oleObj spid="_x0000_s186395" name="Fotografia Photo Editor" r:id="rId4" imgW="2266667" imgH="2247619" progId="MSPhotoEd.3">
                  <p:embed/>
                </p:oleObj>
              </mc:Choice>
              <mc:Fallback>
                <p:oleObj name="Fotografia Photo Editor" r:id="rId4" imgW="2266667" imgH="2247619"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990600" cy="98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665155150"/>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1907704" y="-99392"/>
            <a:ext cx="5868144" cy="2438565"/>
          </a:xfrm>
          <a:prstGeom prst="rect">
            <a:avLst/>
          </a:prstGeom>
        </p:spPr>
      </p:pic>
      <p:pic>
        <p:nvPicPr>
          <p:cNvPr id="7" name="Immagine 6"/>
          <p:cNvPicPr>
            <a:picLocks noChangeAspect="1"/>
          </p:cNvPicPr>
          <p:nvPr/>
        </p:nvPicPr>
        <p:blipFill>
          <a:blip r:embed="rId3"/>
          <a:stretch>
            <a:fillRect/>
          </a:stretch>
        </p:blipFill>
        <p:spPr>
          <a:xfrm>
            <a:off x="0" y="2375483"/>
            <a:ext cx="9144000" cy="4365885"/>
          </a:xfrm>
          <a:prstGeom prst="rect">
            <a:avLst/>
          </a:prstGeom>
        </p:spPr>
      </p:pic>
    </p:spTree>
    <p:extLst>
      <p:ext uri="{BB962C8B-B14F-4D97-AF65-F5344CB8AC3E}">
        <p14:creationId xmlns:p14="http://schemas.microsoft.com/office/powerpoint/2010/main" val="3408046803"/>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a:stretch>
            <a:fillRect/>
          </a:stretch>
        </p:blipFill>
        <p:spPr>
          <a:xfrm>
            <a:off x="0" y="-99392"/>
            <a:ext cx="9144000" cy="2495939"/>
          </a:xfrm>
          <a:prstGeom prst="rect">
            <a:avLst/>
          </a:prstGeom>
        </p:spPr>
      </p:pic>
      <p:pic>
        <p:nvPicPr>
          <p:cNvPr id="6" name="Immagine 5"/>
          <p:cNvPicPr>
            <a:picLocks noChangeAspect="1"/>
          </p:cNvPicPr>
          <p:nvPr/>
        </p:nvPicPr>
        <p:blipFill>
          <a:blip r:embed="rId3"/>
          <a:stretch>
            <a:fillRect/>
          </a:stretch>
        </p:blipFill>
        <p:spPr>
          <a:xfrm>
            <a:off x="0" y="2122087"/>
            <a:ext cx="9144000" cy="4763297"/>
          </a:xfrm>
          <a:prstGeom prst="rect">
            <a:avLst/>
          </a:prstGeom>
        </p:spPr>
      </p:pic>
    </p:spTree>
    <p:extLst>
      <p:ext uri="{BB962C8B-B14F-4D97-AF65-F5344CB8AC3E}">
        <p14:creationId xmlns:p14="http://schemas.microsoft.com/office/powerpoint/2010/main" val="17073929"/>
      </p:ext>
    </p:extLst>
  </p:cSld>
  <p:clrMapOvr>
    <a:masterClrMapping/>
  </p:clrMapOvr>
  <mc:AlternateContent xmlns:mc="http://schemas.openxmlformats.org/markup-compatibility/2006" xmlns:p14="http://schemas.microsoft.com/office/powerpoint/2010/main">
    <mc:Choice Requires="p14">
      <p:transition spd="slow" p14:dur="1600">
        <p14:prism/>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55776" y="620688"/>
            <a:ext cx="4162242" cy="1015663"/>
          </a:xfrm>
          <a:prstGeom prst="rect">
            <a:avLst/>
          </a:prstGeom>
          <a:noFill/>
        </p:spPr>
        <p:txBody>
          <a:bodyPr wrap="none" rtlCol="0">
            <a:spAutoFit/>
          </a:bodyPr>
          <a:lstStyle/>
          <a:p>
            <a:r>
              <a:rPr lang="en-US" sz="6000" dirty="0" err="1" smtClean="0">
                <a:solidFill>
                  <a:srgbClr val="FFFFFF"/>
                </a:solidFill>
              </a:rPr>
              <a:t>Conclusioni</a:t>
            </a:r>
            <a:endParaRPr lang="en-US" sz="6000" dirty="0">
              <a:solidFill>
                <a:srgbClr val="FFFFFF"/>
              </a:solidFill>
            </a:endParaRPr>
          </a:p>
        </p:txBody>
      </p:sp>
    </p:spTree>
    <p:extLst>
      <p:ext uri="{BB962C8B-B14F-4D97-AF65-F5344CB8AC3E}">
        <p14:creationId xmlns:p14="http://schemas.microsoft.com/office/powerpoint/2010/main" val="2244502740"/>
      </p:ext>
    </p:extLst>
  </p:cSld>
  <p:clrMapOvr>
    <a:masterClrMapping/>
  </p:clrMapOvr>
  <p:transition spd="med">
    <p:fade thruBlk="1"/>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1026"/>
          <p:cNvSpPr>
            <a:spLocks noGrp="1" noChangeArrowheads="1"/>
          </p:cNvSpPr>
          <p:nvPr>
            <p:ph type="ctrTitle"/>
          </p:nvPr>
        </p:nvSpPr>
        <p:spPr>
          <a:xfrm>
            <a:off x="228600" y="2286000"/>
            <a:ext cx="8686800" cy="1143000"/>
          </a:xfrm>
        </p:spPr>
        <p:txBody>
          <a:bodyPr/>
          <a:lstStyle/>
          <a:p>
            <a:pPr eaLnBrk="1" hangingPunct="1"/>
            <a:r>
              <a:rPr lang="en-US" altLang="it-IT" b="1" dirty="0" smtClean="0">
                <a:solidFill>
                  <a:schemeClr val="bg1"/>
                </a:solidFill>
              </a:rPr>
              <a:t>A </a:t>
            </a:r>
            <a:r>
              <a:rPr lang="en-US" altLang="it-IT" b="1" dirty="0" err="1" smtClean="0">
                <a:solidFill>
                  <a:schemeClr val="bg1"/>
                </a:solidFill>
              </a:rPr>
              <a:t>cosa</a:t>
            </a:r>
            <a:r>
              <a:rPr lang="en-US" altLang="it-IT" b="1" dirty="0" smtClean="0">
                <a:solidFill>
                  <a:schemeClr val="bg1"/>
                </a:solidFill>
              </a:rPr>
              <a:t> </a:t>
            </a:r>
            <a:r>
              <a:rPr lang="en-US" altLang="it-IT" b="1" dirty="0" err="1" smtClean="0">
                <a:solidFill>
                  <a:schemeClr val="bg1"/>
                </a:solidFill>
              </a:rPr>
              <a:t>servono</a:t>
            </a:r>
            <a:r>
              <a:rPr lang="en-US" altLang="it-IT" b="1" dirty="0" smtClean="0">
                <a:solidFill>
                  <a:schemeClr val="bg1"/>
                </a:solidFill>
              </a:rPr>
              <a:t> le </a:t>
            </a:r>
            <a:r>
              <a:rPr lang="en-US" altLang="it-IT" b="1" dirty="0" err="1" smtClean="0">
                <a:solidFill>
                  <a:schemeClr val="bg1"/>
                </a:solidFill>
              </a:rPr>
              <a:t>emozioni</a:t>
            </a:r>
            <a:r>
              <a:rPr lang="en-US" altLang="it-IT" b="1" dirty="0" smtClean="0">
                <a:solidFill>
                  <a:schemeClr val="bg1"/>
                </a:solidFill>
              </a:rPr>
              <a:t> di base?</a:t>
            </a:r>
            <a:endParaRPr lang="en-US" altLang="it-IT" dirty="0"/>
          </a:p>
        </p:txBody>
      </p:sp>
    </p:spTree>
  </p:cSld>
  <p:clrMapOvr>
    <a:masterClrMapping/>
  </p:clrMapOvr>
  <p:transition spd="med">
    <p:fade thruBlk="1"/>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251520" y="1351509"/>
            <a:ext cx="8640960" cy="2677656"/>
          </a:xfrm>
          <a:prstGeom prst="rect">
            <a:avLst/>
          </a:prstGeom>
        </p:spPr>
        <p:txBody>
          <a:bodyPr wrap="square">
            <a:spAutoFit/>
          </a:bodyPr>
          <a:lstStyle/>
          <a:p>
            <a:pPr algn="just"/>
            <a:r>
              <a:rPr lang="it-IT" sz="2800" dirty="0">
                <a:solidFill>
                  <a:srgbClr val="FFFFFF"/>
                </a:solidFill>
              </a:rPr>
              <a:t>La scoperta dei meccanismi di rispecchiamento e il modello di intersoggettività della simulazione incarnata da essi ispirato, fanno nuova luce sulla co-determinazione dell’esperienza che a più livelli facciamo del nostro corpo e le ‘certezze implicite’ che simultaneamente nutriamo circa la soggettività altrui. </a:t>
            </a:r>
            <a:endParaRPr lang="en-US" sz="2800" dirty="0">
              <a:solidFill>
                <a:srgbClr val="FFFFFF"/>
              </a:solidFill>
            </a:endParaRPr>
          </a:p>
        </p:txBody>
      </p:sp>
    </p:spTree>
    <p:extLst>
      <p:ext uri="{BB962C8B-B14F-4D97-AF65-F5344CB8AC3E}">
        <p14:creationId xmlns:p14="http://schemas.microsoft.com/office/powerpoint/2010/main" val="3832872439"/>
      </p:ext>
    </p:extLst>
  </p:cSld>
  <p:clrMapOvr>
    <a:masterClrMapping/>
  </p:clrMapOvr>
  <p:transition spd="med">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467544" y="2090172"/>
            <a:ext cx="8424936" cy="1815882"/>
          </a:xfrm>
          <a:prstGeom prst="rect">
            <a:avLst/>
          </a:prstGeom>
        </p:spPr>
        <p:txBody>
          <a:bodyPr wrap="square">
            <a:spAutoFit/>
          </a:bodyPr>
          <a:lstStyle/>
          <a:p>
            <a:pPr algn="just"/>
            <a:r>
              <a:rPr lang="it-IT" sz="2800" dirty="0">
                <a:solidFill>
                  <a:srgbClr val="FFFFFF"/>
                </a:solidFill>
              </a:rPr>
              <a:t>L</a:t>
            </a:r>
            <a:r>
              <a:rPr lang="it-IT" sz="2800" dirty="0" smtClean="0">
                <a:solidFill>
                  <a:srgbClr val="FFFFFF"/>
                </a:solidFill>
              </a:rPr>
              <a:t>’esperienza </a:t>
            </a:r>
            <a:r>
              <a:rPr lang="it-IT" sz="2800" dirty="0">
                <a:solidFill>
                  <a:srgbClr val="FFFFFF"/>
                </a:solidFill>
              </a:rPr>
              <a:t>delle nostre emozioni e delle emozioni altrui </a:t>
            </a:r>
            <a:r>
              <a:rPr lang="it-IT" sz="2800" dirty="0" smtClean="0">
                <a:solidFill>
                  <a:srgbClr val="FFFFFF"/>
                </a:solidFill>
              </a:rPr>
              <a:t>è intrinsecamente </a:t>
            </a:r>
            <a:r>
              <a:rPr lang="it-IT" sz="2800" dirty="0">
                <a:solidFill>
                  <a:srgbClr val="FFFFFF"/>
                </a:solidFill>
              </a:rPr>
              <a:t>legata alla condivisione, in parte mimetica, delle prassi performative ed espressive che definiscono i contenuti emotivi. </a:t>
            </a:r>
            <a:endParaRPr lang="en-US" sz="2800" dirty="0">
              <a:solidFill>
                <a:srgbClr val="FFFFFF"/>
              </a:solidFill>
            </a:endParaRPr>
          </a:p>
        </p:txBody>
      </p:sp>
    </p:spTree>
    <p:extLst>
      <p:ext uri="{BB962C8B-B14F-4D97-AF65-F5344CB8AC3E}">
        <p14:creationId xmlns:p14="http://schemas.microsoft.com/office/powerpoint/2010/main" val="2057562260"/>
      </p:ext>
    </p:extLst>
  </p:cSld>
  <p:clrMapOvr>
    <a:masterClrMapping/>
  </p:clrMapOvr>
  <p:transition spd="med">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51520" y="980728"/>
            <a:ext cx="8784976" cy="4154984"/>
          </a:xfrm>
          <a:prstGeom prst="rect">
            <a:avLst/>
          </a:prstGeom>
        </p:spPr>
        <p:txBody>
          <a:bodyPr wrap="square">
            <a:spAutoFit/>
          </a:bodyPr>
          <a:lstStyle/>
          <a:p>
            <a:pPr marL="342900" indent="-342900" algn="just">
              <a:buFont typeface="Arial" charset="0"/>
              <a:buChar char="•"/>
            </a:pPr>
            <a:r>
              <a:rPr lang="it-IT" dirty="0">
                <a:solidFill>
                  <a:schemeClr val="bg1"/>
                </a:solidFill>
              </a:rPr>
              <a:t>L'idea che provare emozioni sia un'attività sensoriale, totalmente indipendente dalla loro espressione motoria, è </a:t>
            </a:r>
            <a:r>
              <a:rPr lang="it-IT" dirty="0" smtClean="0">
                <a:solidFill>
                  <a:schemeClr val="bg1"/>
                </a:solidFill>
              </a:rPr>
              <a:t>diffusissima tra </a:t>
            </a:r>
            <a:r>
              <a:rPr lang="it-IT" dirty="0">
                <a:solidFill>
                  <a:schemeClr val="bg1"/>
                </a:solidFill>
              </a:rPr>
              <a:t>gli studiosi delle emozioni</a:t>
            </a:r>
            <a:r>
              <a:rPr lang="it-IT" dirty="0" smtClean="0">
                <a:solidFill>
                  <a:schemeClr val="bg1"/>
                </a:solidFill>
              </a:rPr>
              <a:t>.</a:t>
            </a:r>
          </a:p>
          <a:p>
            <a:pPr marL="342900" indent="-342900" algn="just">
              <a:buFont typeface="Arial" charset="0"/>
              <a:buChar char="•"/>
            </a:pPr>
            <a:r>
              <a:rPr lang="it-IT" dirty="0">
                <a:solidFill>
                  <a:schemeClr val="bg1"/>
                </a:solidFill>
              </a:rPr>
              <a:t>Darwin </a:t>
            </a:r>
            <a:r>
              <a:rPr lang="it-IT" dirty="0" smtClean="0">
                <a:solidFill>
                  <a:schemeClr val="bg1"/>
                </a:solidFill>
              </a:rPr>
              <a:t>considerava </a:t>
            </a:r>
            <a:r>
              <a:rPr lang="it-IT" dirty="0">
                <a:solidFill>
                  <a:schemeClr val="bg1"/>
                </a:solidFill>
              </a:rPr>
              <a:t>l'emozione come un sentimento </a:t>
            </a:r>
            <a:r>
              <a:rPr lang="it-IT" dirty="0" smtClean="0">
                <a:solidFill>
                  <a:schemeClr val="bg1"/>
                </a:solidFill>
              </a:rPr>
              <a:t>che </a:t>
            </a:r>
            <a:r>
              <a:rPr lang="it-IT" dirty="0">
                <a:solidFill>
                  <a:schemeClr val="bg1"/>
                </a:solidFill>
              </a:rPr>
              <a:t>precede l'espressione emotiva, mentre James </a:t>
            </a:r>
            <a:r>
              <a:rPr lang="it-IT" dirty="0" smtClean="0">
                <a:solidFill>
                  <a:schemeClr val="bg1"/>
                </a:solidFill>
              </a:rPr>
              <a:t>considerava </a:t>
            </a:r>
            <a:r>
              <a:rPr lang="it-IT" dirty="0">
                <a:solidFill>
                  <a:schemeClr val="bg1"/>
                </a:solidFill>
              </a:rPr>
              <a:t>l'emozione come un sentimento conseguente all'espressione </a:t>
            </a:r>
            <a:r>
              <a:rPr lang="it-IT" dirty="0" smtClean="0">
                <a:solidFill>
                  <a:schemeClr val="bg1"/>
                </a:solidFill>
              </a:rPr>
              <a:t>emotiva.</a:t>
            </a:r>
          </a:p>
          <a:p>
            <a:pPr marL="342900" indent="-342900" algn="just">
              <a:buFont typeface="Arial" charset="0"/>
              <a:buChar char="•"/>
            </a:pPr>
            <a:r>
              <a:rPr lang="it-IT" dirty="0" smtClean="0">
                <a:solidFill>
                  <a:schemeClr val="bg1"/>
                </a:solidFill>
              </a:rPr>
              <a:t>In </a:t>
            </a:r>
            <a:r>
              <a:rPr lang="it-IT" dirty="0">
                <a:solidFill>
                  <a:schemeClr val="bg1"/>
                </a:solidFill>
              </a:rPr>
              <a:t>entrambi i casi, </a:t>
            </a:r>
            <a:r>
              <a:rPr lang="it-IT" dirty="0" smtClean="0">
                <a:solidFill>
                  <a:schemeClr val="bg1"/>
                </a:solidFill>
              </a:rPr>
              <a:t>l’output motorio non </a:t>
            </a:r>
            <a:r>
              <a:rPr lang="it-IT" dirty="0">
                <a:solidFill>
                  <a:schemeClr val="bg1"/>
                </a:solidFill>
              </a:rPr>
              <a:t>è </a:t>
            </a:r>
            <a:r>
              <a:rPr lang="it-IT" dirty="0" smtClean="0">
                <a:solidFill>
                  <a:schemeClr val="bg1"/>
                </a:solidFill>
              </a:rPr>
              <a:t>considerato </a:t>
            </a:r>
            <a:r>
              <a:rPr lang="it-IT" dirty="0">
                <a:solidFill>
                  <a:schemeClr val="bg1"/>
                </a:solidFill>
              </a:rPr>
              <a:t>parte dell'emozione stessa.</a:t>
            </a:r>
          </a:p>
          <a:p>
            <a:pPr marL="342900" indent="-342900" algn="just">
              <a:buFont typeface="Arial" charset="0"/>
              <a:buChar char="•"/>
            </a:pPr>
            <a:endParaRPr lang="it-IT" dirty="0">
              <a:solidFill>
                <a:schemeClr val="bg1"/>
              </a:solidFill>
            </a:endParaRPr>
          </a:p>
          <a:p>
            <a:pPr marL="342900" indent="-342900" algn="just">
              <a:buFont typeface="Arial" charset="0"/>
              <a:buChar char="•"/>
            </a:pPr>
            <a:endParaRPr lang="it-IT" dirty="0">
              <a:solidFill>
                <a:schemeClr val="bg1"/>
              </a:solidFill>
            </a:endParaRPr>
          </a:p>
        </p:txBody>
      </p:sp>
    </p:spTree>
    <p:extLst>
      <p:ext uri="{BB962C8B-B14F-4D97-AF65-F5344CB8AC3E}">
        <p14:creationId xmlns:p14="http://schemas.microsoft.com/office/powerpoint/2010/main" val="1641526867"/>
      </p:ext>
    </p:extLst>
  </p:cSld>
  <p:clrMapOvr>
    <a:masterClrMapping/>
  </p:clrMapOvr>
  <p:transition spd="med">
    <p:fade thruBlk="1"/>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155516"/>
            <a:ext cx="8496944" cy="4524315"/>
          </a:xfrm>
          <a:prstGeom prst="rect">
            <a:avLst/>
          </a:prstGeom>
        </p:spPr>
        <p:txBody>
          <a:bodyPr wrap="square">
            <a:spAutoFit/>
          </a:bodyPr>
          <a:lstStyle/>
          <a:p>
            <a:pPr marL="342900" indent="-342900" algn="just">
              <a:buFont typeface="Arial" charset="0"/>
              <a:buChar char="•"/>
            </a:pPr>
            <a:r>
              <a:rPr lang="it-IT" dirty="0">
                <a:solidFill>
                  <a:schemeClr val="bg1"/>
                </a:solidFill>
              </a:rPr>
              <a:t>Sia </a:t>
            </a:r>
            <a:r>
              <a:rPr lang="it-IT" dirty="0" err="1">
                <a:solidFill>
                  <a:schemeClr val="bg1"/>
                </a:solidFill>
              </a:rPr>
              <a:t>Dewey</a:t>
            </a:r>
            <a:r>
              <a:rPr lang="it-IT" dirty="0">
                <a:solidFill>
                  <a:schemeClr val="bg1"/>
                </a:solidFill>
              </a:rPr>
              <a:t> che Mead hanno criticato esplicitamente la dicotomia dell'esperienza / espressione </a:t>
            </a:r>
            <a:r>
              <a:rPr lang="it-IT" dirty="0" smtClean="0">
                <a:solidFill>
                  <a:schemeClr val="bg1"/>
                </a:solidFill>
              </a:rPr>
              <a:t>delle emozioni, sottolineando </a:t>
            </a:r>
            <a:r>
              <a:rPr lang="it-IT" dirty="0">
                <a:solidFill>
                  <a:schemeClr val="bg1"/>
                </a:solidFill>
              </a:rPr>
              <a:t>la mancanza di qualsiasi prova della precedente esistenza delle emozioni rispetto alla risposta </a:t>
            </a:r>
            <a:r>
              <a:rPr lang="it-IT" dirty="0" smtClean="0">
                <a:solidFill>
                  <a:schemeClr val="bg1"/>
                </a:solidFill>
              </a:rPr>
              <a:t>emotiva.</a:t>
            </a:r>
          </a:p>
          <a:p>
            <a:pPr marL="342900" indent="-342900" algn="just">
              <a:buFont typeface="Arial" charset="0"/>
              <a:buChar char="•"/>
            </a:pPr>
            <a:r>
              <a:rPr lang="it-IT" dirty="0" smtClean="0">
                <a:solidFill>
                  <a:schemeClr val="bg1"/>
                </a:solidFill>
              </a:rPr>
              <a:t>Al </a:t>
            </a:r>
            <a:r>
              <a:rPr lang="it-IT" dirty="0">
                <a:solidFill>
                  <a:schemeClr val="bg1"/>
                </a:solidFill>
              </a:rPr>
              <a:t>contrario, hanno suggerito che il comportamento connesso a un'emozione specifica </a:t>
            </a:r>
            <a:r>
              <a:rPr lang="it-IT" dirty="0" smtClean="0">
                <a:solidFill>
                  <a:schemeClr val="bg1"/>
                </a:solidFill>
              </a:rPr>
              <a:t>faccia </a:t>
            </a:r>
            <a:r>
              <a:rPr lang="it-IT" dirty="0">
                <a:solidFill>
                  <a:schemeClr val="bg1"/>
                </a:solidFill>
              </a:rPr>
              <a:t>parte dell'emozione </a:t>
            </a:r>
            <a:r>
              <a:rPr lang="it-IT" dirty="0" smtClean="0">
                <a:solidFill>
                  <a:schemeClr val="bg1"/>
                </a:solidFill>
              </a:rPr>
              <a:t>stessa.</a:t>
            </a:r>
          </a:p>
          <a:p>
            <a:pPr marL="342900" indent="-342900" algn="just">
              <a:buFont typeface="Arial" charset="0"/>
              <a:buChar char="•"/>
            </a:pPr>
            <a:r>
              <a:rPr lang="it-IT" dirty="0" smtClean="0">
                <a:solidFill>
                  <a:schemeClr val="bg1"/>
                </a:solidFill>
              </a:rPr>
              <a:t>Gli schemi sensoriali </a:t>
            </a:r>
            <a:r>
              <a:rPr lang="it-IT" dirty="0">
                <a:solidFill>
                  <a:schemeClr val="bg1"/>
                </a:solidFill>
              </a:rPr>
              <a:t>innescano direttamente le rappresentazioni motorie associate a quella specifica emozione e questa corrispondenza sensorio-motoria “è” l'emozione.</a:t>
            </a:r>
            <a:endParaRPr lang="en-US" dirty="0">
              <a:solidFill>
                <a:schemeClr val="bg1"/>
              </a:solidFill>
            </a:endParaRPr>
          </a:p>
        </p:txBody>
      </p:sp>
    </p:spTree>
    <p:extLst>
      <p:ext uri="{BB962C8B-B14F-4D97-AF65-F5344CB8AC3E}">
        <p14:creationId xmlns:p14="http://schemas.microsoft.com/office/powerpoint/2010/main" val="2023893403"/>
      </p:ext>
    </p:extLst>
  </p:cSld>
  <p:clrMapOvr>
    <a:masterClrMapping/>
  </p:clrMapOvr>
  <p:transition spd="med">
    <p:fade thruBlk="1"/>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268760"/>
            <a:ext cx="8280920" cy="3108544"/>
          </a:xfrm>
          <a:prstGeom prst="rect">
            <a:avLst/>
          </a:prstGeom>
        </p:spPr>
        <p:txBody>
          <a:bodyPr wrap="square">
            <a:spAutoFit/>
          </a:bodyPr>
          <a:lstStyle/>
          <a:p>
            <a:pPr algn="just"/>
            <a:r>
              <a:rPr lang="it-IT" sz="2800" dirty="0">
                <a:solidFill>
                  <a:srgbClr val="FFFFFF"/>
                </a:solidFill>
              </a:rPr>
              <a:t>Grazie ai meccanismi di condivisione caratteristici dello spazio </a:t>
            </a:r>
            <a:r>
              <a:rPr lang="it-IT" sz="2800" dirty="0" err="1">
                <a:solidFill>
                  <a:srgbClr val="FFFFFF"/>
                </a:solidFill>
              </a:rPr>
              <a:t>pre</a:t>
            </a:r>
            <a:r>
              <a:rPr lang="it-IT" sz="2800" dirty="0">
                <a:solidFill>
                  <a:srgbClr val="FFFFFF"/>
                </a:solidFill>
              </a:rPr>
              <a:t>-individuale e noi-centrico da noi abitato, il processo di soggettivizzazione e individuazione emotiva può evolvere, contribuendo in modo fondamentale alla determinazione dinamica e storica del Sé e del suo stile e prassi di relazione col mondo. </a:t>
            </a:r>
            <a:endParaRPr lang="en-US" sz="2800" dirty="0">
              <a:solidFill>
                <a:srgbClr val="FFFFFF"/>
              </a:solidFill>
            </a:endParaRPr>
          </a:p>
        </p:txBody>
      </p:sp>
    </p:spTree>
    <p:extLst>
      <p:ext uri="{BB962C8B-B14F-4D97-AF65-F5344CB8AC3E}">
        <p14:creationId xmlns:p14="http://schemas.microsoft.com/office/powerpoint/2010/main" val="2144138687"/>
      </p:ext>
    </p:extLst>
  </p:cSld>
  <p:clrMapOvr>
    <a:masterClrMapping/>
  </p:clrMapOvr>
  <p:transition spd="med">
    <p:fade thruBlk="1"/>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95536" y="1401738"/>
            <a:ext cx="8280920" cy="3970318"/>
          </a:xfrm>
          <a:prstGeom prst="rect">
            <a:avLst/>
          </a:prstGeom>
        </p:spPr>
        <p:txBody>
          <a:bodyPr wrap="square">
            <a:spAutoFit/>
          </a:bodyPr>
          <a:lstStyle/>
          <a:p>
            <a:pPr marL="457200" indent="-457200" algn="just">
              <a:buFont typeface="Arial" charset="0"/>
              <a:buChar char="•"/>
            </a:pPr>
            <a:r>
              <a:rPr lang="it-IT" sz="2800" dirty="0">
                <a:solidFill>
                  <a:schemeClr val="bg1"/>
                </a:solidFill>
              </a:rPr>
              <a:t>Interiorizzando specifici schemi </a:t>
            </a:r>
            <a:r>
              <a:rPr lang="it-IT" sz="2800" dirty="0" smtClean="0">
                <a:solidFill>
                  <a:schemeClr val="bg1"/>
                </a:solidFill>
              </a:rPr>
              <a:t>affettivi derivanti dalle nostre relazioni interpersonali </a:t>
            </a:r>
            <a:r>
              <a:rPr lang="it-IT" sz="2800" dirty="0">
                <a:solidFill>
                  <a:schemeClr val="bg1"/>
                </a:solidFill>
              </a:rPr>
              <a:t>sviluppiamo il nostro atteggiamento caratteristico verso gli altri e verso il modo in cui </a:t>
            </a:r>
            <a:r>
              <a:rPr lang="it-IT" sz="2800" dirty="0" smtClean="0">
                <a:solidFill>
                  <a:schemeClr val="bg1"/>
                </a:solidFill>
              </a:rPr>
              <a:t>viviamo.</a:t>
            </a:r>
          </a:p>
          <a:p>
            <a:pPr marL="457200" indent="-457200" algn="just">
              <a:buFont typeface="Arial" charset="0"/>
              <a:buChar char="•"/>
            </a:pPr>
            <a:r>
              <a:rPr lang="it-IT" sz="2800" dirty="0" smtClean="0">
                <a:solidFill>
                  <a:schemeClr val="bg1"/>
                </a:solidFill>
              </a:rPr>
              <a:t>Si </a:t>
            </a:r>
            <a:r>
              <a:rPr lang="it-IT" sz="2800" dirty="0">
                <a:solidFill>
                  <a:schemeClr val="bg1"/>
                </a:solidFill>
              </a:rPr>
              <a:t>può ipotizzare che </a:t>
            </a:r>
            <a:r>
              <a:rPr lang="it-IT" sz="2800" dirty="0" smtClean="0">
                <a:solidFill>
                  <a:schemeClr val="bg1"/>
                </a:solidFill>
              </a:rPr>
              <a:t>le qualità affettivo-emozionali </a:t>
            </a:r>
            <a:r>
              <a:rPr lang="it-IT" sz="2800" dirty="0">
                <a:solidFill>
                  <a:schemeClr val="bg1"/>
                </a:solidFill>
              </a:rPr>
              <a:t>nostra identità personale </a:t>
            </a:r>
            <a:r>
              <a:rPr lang="it-IT" sz="2800" dirty="0" smtClean="0">
                <a:solidFill>
                  <a:schemeClr val="bg1"/>
                </a:solidFill>
              </a:rPr>
              <a:t>siano </a:t>
            </a:r>
            <a:r>
              <a:rPr lang="it-IT" sz="2800" dirty="0">
                <a:solidFill>
                  <a:schemeClr val="bg1"/>
                </a:solidFill>
              </a:rPr>
              <a:t>- almeno in parte - il risultato di come la nostra simulazione incarnata degli altri si </a:t>
            </a:r>
            <a:r>
              <a:rPr lang="it-IT" sz="2800" dirty="0" smtClean="0">
                <a:solidFill>
                  <a:schemeClr val="bg1"/>
                </a:solidFill>
              </a:rPr>
              <a:t>sviluppa, </a:t>
            </a:r>
            <a:r>
              <a:rPr lang="it-IT" sz="2800" dirty="0">
                <a:solidFill>
                  <a:schemeClr val="bg1"/>
                </a:solidFill>
              </a:rPr>
              <a:t>e prende </a:t>
            </a:r>
            <a:r>
              <a:rPr lang="it-IT" sz="2800" dirty="0" smtClean="0">
                <a:solidFill>
                  <a:schemeClr val="bg1"/>
                </a:solidFill>
              </a:rPr>
              <a:t>storicamente forma</a:t>
            </a:r>
            <a:r>
              <a:rPr lang="it-IT" sz="2800" dirty="0">
                <a:solidFill>
                  <a:schemeClr val="bg1"/>
                </a:solidFill>
              </a:rPr>
              <a:t>.</a:t>
            </a:r>
            <a:endParaRPr lang="en-US" sz="2800" dirty="0">
              <a:solidFill>
                <a:schemeClr val="bg1"/>
              </a:solidFill>
            </a:endParaRPr>
          </a:p>
        </p:txBody>
      </p:sp>
    </p:spTree>
    <p:extLst>
      <p:ext uri="{BB962C8B-B14F-4D97-AF65-F5344CB8AC3E}">
        <p14:creationId xmlns:p14="http://schemas.microsoft.com/office/powerpoint/2010/main" val="975666411"/>
      </p:ext>
    </p:extLst>
  </p:cSld>
  <p:clrMapOvr>
    <a:masterClrMapping/>
  </p:clrMapOvr>
  <p:transition spd="med">
    <p:fade thruBlk="1"/>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3" name="Rectangle 3"/>
          <p:cNvSpPr>
            <a:spLocks noGrp="1" noChangeArrowheads="1"/>
          </p:cNvSpPr>
          <p:nvPr>
            <p:ph type="body" idx="1"/>
          </p:nvPr>
        </p:nvSpPr>
        <p:spPr>
          <a:xfrm>
            <a:off x="1447800" y="2133600"/>
            <a:ext cx="6248400" cy="1447800"/>
          </a:xfrm>
        </p:spPr>
        <p:txBody>
          <a:bodyPr/>
          <a:lstStyle/>
          <a:p>
            <a:pPr algn="ctr" eaLnBrk="1" hangingPunct="1">
              <a:buFontTx/>
              <a:buNone/>
              <a:defRPr/>
            </a:pPr>
            <a:r>
              <a:rPr lang="en-US" sz="8800" b="1" smtClean="0">
                <a:solidFill>
                  <a:schemeClr val="bg1"/>
                </a:solidFill>
                <a:effectLst>
                  <a:outerShdw blurRad="38100" dist="38100" dir="2700000" algn="tl">
                    <a:srgbClr val="808080"/>
                  </a:outerShdw>
                </a:effectLst>
              </a:rPr>
              <a:t>Grazie!</a:t>
            </a:r>
            <a:endParaRPr lang="en-US" sz="8800" b="1" dirty="0">
              <a:solidFill>
                <a:schemeClr val="bg1"/>
              </a:solidFill>
              <a:effectLst>
                <a:outerShdw blurRad="38100" dist="38100" dir="2700000" algn="tl">
                  <a:srgbClr val="808080"/>
                </a:outerShdw>
              </a:effectLst>
            </a:endParaRPr>
          </a:p>
        </p:txBody>
      </p:sp>
      <p:graphicFrame>
        <p:nvGraphicFramePr>
          <p:cNvPr id="184322" name="Object 2"/>
          <p:cNvGraphicFramePr>
            <a:graphicFrameLocks noChangeAspect="1"/>
          </p:cNvGraphicFramePr>
          <p:nvPr/>
        </p:nvGraphicFramePr>
        <p:xfrm>
          <a:off x="228600" y="228600"/>
          <a:ext cx="990600" cy="982663"/>
        </p:xfrm>
        <a:graphic>
          <a:graphicData uri="http://schemas.openxmlformats.org/presentationml/2006/ole">
            <mc:AlternateContent xmlns:mc="http://schemas.openxmlformats.org/markup-compatibility/2006">
              <mc:Choice xmlns:v="urn:schemas-microsoft-com:vml" Requires="v">
                <p:oleObj spid="_x0000_s184363" name="Fotografia Photo Editor" r:id="rId4" imgW="2266667" imgH="2247619" progId="MSPhotoEd.3">
                  <p:embed/>
                </p:oleObj>
              </mc:Choice>
              <mc:Fallback>
                <p:oleObj name="Fotografia Photo Editor" r:id="rId4" imgW="2266667" imgH="2247619" progId="MSPhotoEd.3">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28600"/>
                        <a:ext cx="990600" cy="982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cSld>
  <p:clrMapOvr>
    <a:masterClrMapping/>
  </p:clrMapOvr>
  <p:transition spd="med">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2133600" y="0"/>
            <a:ext cx="4953000" cy="1143000"/>
          </a:xfrm>
        </p:spPr>
        <p:txBody>
          <a:bodyPr/>
          <a:lstStyle/>
          <a:p>
            <a:r>
              <a:rPr lang="en-US" altLang="it-IT" dirty="0" err="1" smtClean="0">
                <a:solidFill>
                  <a:schemeClr val="bg1"/>
                </a:solidFill>
              </a:rPr>
              <a:t>Emozioni</a:t>
            </a:r>
            <a:endParaRPr lang="en-US" altLang="it-IT" dirty="0">
              <a:solidFill>
                <a:schemeClr val="bg1"/>
              </a:solidFill>
            </a:endParaRPr>
          </a:p>
        </p:txBody>
      </p:sp>
      <p:pic>
        <p:nvPicPr>
          <p:cNvPr id="40964" name="Picture 4" descr="Darwin Emotion 3 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3276600" cy="2978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Rectangle 5"/>
          <p:cNvSpPr>
            <a:spLocks noChangeArrowheads="1"/>
          </p:cNvSpPr>
          <p:nvPr/>
        </p:nvSpPr>
        <p:spPr bwMode="auto">
          <a:xfrm>
            <a:off x="304800" y="4572000"/>
            <a:ext cx="8839200" cy="14478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128"/>
              </a:defRPr>
            </a:lvl1pPr>
            <a:lvl2pPr marL="37931725" indent="-37474525">
              <a:defRPr sz="2400">
                <a:solidFill>
                  <a:schemeClr val="tx1"/>
                </a:solidFill>
                <a:latin typeface="Arial" charset="0"/>
                <a:ea typeface="ＭＳ Ｐゴシック" charset="-128"/>
              </a:defRPr>
            </a:lvl2pPr>
            <a:lvl3pPr>
              <a:defRPr sz="2400">
                <a:solidFill>
                  <a:schemeClr val="tx1"/>
                </a:solidFill>
                <a:latin typeface="Arial" charset="0"/>
                <a:ea typeface="ＭＳ Ｐゴシック" charset="-128"/>
              </a:defRPr>
            </a:lvl3pPr>
            <a:lvl4pPr>
              <a:defRPr sz="2400">
                <a:solidFill>
                  <a:schemeClr val="tx1"/>
                </a:solidFill>
                <a:latin typeface="Arial" charset="0"/>
                <a:ea typeface="ＭＳ Ｐゴシック" charset="-128"/>
              </a:defRPr>
            </a:lvl4pPr>
            <a:lvl5pPr>
              <a:defRPr sz="2400">
                <a:solidFill>
                  <a:schemeClr val="tx1"/>
                </a:solidFill>
                <a:latin typeface="Arial" charset="0"/>
                <a:ea typeface="ＭＳ Ｐゴシック" charset="-128"/>
              </a:defRPr>
            </a:lvl5pPr>
            <a:lvl6pPr marL="457200" eaLnBrk="0" fontAlgn="base" hangingPunct="0">
              <a:spcBef>
                <a:spcPct val="0"/>
              </a:spcBef>
              <a:spcAft>
                <a:spcPct val="0"/>
              </a:spcAft>
              <a:defRPr sz="2400">
                <a:solidFill>
                  <a:schemeClr val="tx1"/>
                </a:solidFill>
                <a:latin typeface="Arial" charset="0"/>
                <a:ea typeface="ＭＳ Ｐゴシック" charset="-128"/>
              </a:defRPr>
            </a:lvl6pPr>
            <a:lvl7pPr marL="914400" eaLnBrk="0" fontAlgn="base" hangingPunct="0">
              <a:spcBef>
                <a:spcPct val="0"/>
              </a:spcBef>
              <a:spcAft>
                <a:spcPct val="0"/>
              </a:spcAft>
              <a:defRPr sz="2400">
                <a:solidFill>
                  <a:schemeClr val="tx1"/>
                </a:solidFill>
                <a:latin typeface="Arial" charset="0"/>
                <a:ea typeface="ＭＳ Ｐゴシック" charset="-128"/>
              </a:defRPr>
            </a:lvl7pPr>
            <a:lvl8pPr marL="1371600" eaLnBrk="0" fontAlgn="base" hangingPunct="0">
              <a:spcBef>
                <a:spcPct val="0"/>
              </a:spcBef>
              <a:spcAft>
                <a:spcPct val="0"/>
              </a:spcAft>
              <a:defRPr sz="2400">
                <a:solidFill>
                  <a:schemeClr val="tx1"/>
                </a:solidFill>
                <a:latin typeface="Arial" charset="0"/>
                <a:ea typeface="ＭＳ Ｐゴシック" charset="-128"/>
              </a:defRPr>
            </a:lvl8pPr>
            <a:lvl9pPr marL="1828800" eaLnBrk="0" fontAlgn="base" hangingPunct="0">
              <a:spcBef>
                <a:spcPct val="0"/>
              </a:spcBef>
              <a:spcAft>
                <a:spcPct val="0"/>
              </a:spcAft>
              <a:defRPr sz="2400">
                <a:solidFill>
                  <a:schemeClr val="tx1"/>
                </a:solidFill>
                <a:latin typeface="Arial" charset="0"/>
                <a:ea typeface="ＭＳ Ｐゴシック" charset="-128"/>
              </a:defRPr>
            </a:lvl9pPr>
          </a:lstStyle>
          <a:p>
            <a:pPr algn="just" eaLnBrk="1" hangingPunct="1">
              <a:lnSpc>
                <a:spcPct val="80000"/>
              </a:lnSpc>
              <a:spcBef>
                <a:spcPct val="20000"/>
              </a:spcBef>
            </a:pPr>
            <a:r>
              <a:rPr lang="it-IT" sz="3200" dirty="0">
                <a:solidFill>
                  <a:schemeClr val="bg1"/>
                </a:solidFill>
              </a:rPr>
              <a:t>L'espressione corporea dell'emozione consente una rapida comunicazione intersoggettiva.</a:t>
            </a:r>
            <a:r>
              <a:rPr lang="en-US" altLang="it-IT" sz="3200" dirty="0">
                <a:solidFill>
                  <a:schemeClr val="bg1"/>
                </a:solidFill>
              </a:rPr>
              <a:t>	</a:t>
            </a:r>
            <a:endParaRPr lang="en-US" altLang="it-IT" dirty="0">
              <a:solidFill>
                <a:schemeClr val="bg1"/>
              </a:solidFill>
            </a:endParaRPr>
          </a:p>
        </p:txBody>
      </p:sp>
      <p:pic>
        <p:nvPicPr>
          <p:cNvPr id="2" name="Immagin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1573" y="1139552"/>
            <a:ext cx="5300619" cy="2981598"/>
          </a:xfrm>
          <a:prstGeom prst="rect">
            <a:avLst/>
          </a:prstGeom>
        </p:spPr>
      </p:pic>
    </p:spTree>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contenuto 2"/>
          <p:cNvSpPr>
            <a:spLocks noGrp="1"/>
          </p:cNvSpPr>
          <p:nvPr>
            <p:ph idx="1"/>
          </p:nvPr>
        </p:nvSpPr>
        <p:spPr>
          <a:xfrm>
            <a:off x="228600" y="2438400"/>
            <a:ext cx="8915400" cy="4114800"/>
          </a:xfrm>
        </p:spPr>
        <p:txBody>
          <a:bodyPr/>
          <a:lstStyle/>
          <a:p>
            <a:r>
              <a:rPr lang="it-IT" sz="2800" dirty="0">
                <a:solidFill>
                  <a:schemeClr val="bg1"/>
                </a:solidFill>
              </a:rPr>
              <a:t>Piuttosto che essere modificazioni riflesse prodotte dall'organismo, le emozioni sono prodotte ed espresse come segnali negoziali tra gli organismi in una transazione sociale in </a:t>
            </a:r>
            <a:r>
              <a:rPr lang="it-IT" sz="2800" dirty="0" smtClean="0">
                <a:solidFill>
                  <a:schemeClr val="bg1"/>
                </a:solidFill>
              </a:rPr>
              <a:t>corso.</a:t>
            </a:r>
            <a:endParaRPr lang="it-IT" sz="2800" dirty="0">
              <a:solidFill>
                <a:schemeClr val="bg1"/>
              </a:solidFill>
            </a:endParaRPr>
          </a:p>
          <a:p>
            <a:r>
              <a:rPr lang="it-IT" sz="2800" dirty="0">
                <a:solidFill>
                  <a:schemeClr val="bg1"/>
                </a:solidFill>
              </a:rPr>
              <a:t>Invece di essere parte dell'espressione automatica della felicità (</a:t>
            </a:r>
            <a:r>
              <a:rPr lang="it-IT" sz="2800" dirty="0" err="1">
                <a:solidFill>
                  <a:schemeClr val="bg1"/>
                </a:solidFill>
              </a:rPr>
              <a:t>Ekmann</a:t>
            </a:r>
            <a:r>
              <a:rPr lang="it-IT" sz="2800" dirty="0">
                <a:solidFill>
                  <a:schemeClr val="bg1"/>
                </a:solidFill>
              </a:rPr>
              <a:t> 1972), </a:t>
            </a:r>
            <a:r>
              <a:rPr lang="it-IT" sz="2800" dirty="0" smtClean="0">
                <a:solidFill>
                  <a:schemeClr val="bg1"/>
                </a:solidFill>
              </a:rPr>
              <a:t>i veri sorrisi si </a:t>
            </a:r>
            <a:r>
              <a:rPr lang="it-IT" sz="2800" dirty="0">
                <a:solidFill>
                  <a:schemeClr val="bg1"/>
                </a:solidFill>
              </a:rPr>
              <a:t>sono </a:t>
            </a:r>
            <a:r>
              <a:rPr lang="it-IT" sz="2800" dirty="0" smtClean="0">
                <a:solidFill>
                  <a:schemeClr val="bg1"/>
                </a:solidFill>
              </a:rPr>
              <a:t>verificati </a:t>
            </a:r>
            <a:r>
              <a:rPr lang="it-IT" sz="2800" dirty="0">
                <a:solidFill>
                  <a:schemeClr val="bg1"/>
                </a:solidFill>
              </a:rPr>
              <a:t>quasi esclusivamente quando </a:t>
            </a:r>
            <a:r>
              <a:rPr lang="it-IT" sz="2800" dirty="0" smtClean="0">
                <a:solidFill>
                  <a:schemeClr val="bg1"/>
                </a:solidFill>
              </a:rPr>
              <a:t>l’atleta premiato ha </a:t>
            </a:r>
            <a:r>
              <a:rPr lang="it-IT" sz="2800" dirty="0">
                <a:solidFill>
                  <a:schemeClr val="bg1"/>
                </a:solidFill>
              </a:rPr>
              <a:t>interagito con gli altri.</a:t>
            </a:r>
          </a:p>
          <a:p>
            <a:pPr algn="just"/>
            <a:endParaRPr lang="it-IT" sz="2800" dirty="0" smtClean="0">
              <a:solidFill>
                <a:schemeClr val="bg1"/>
              </a:solidFill>
            </a:endParaRPr>
          </a:p>
        </p:txBody>
      </p:sp>
      <p:pic>
        <p:nvPicPr>
          <p:cNvPr id="4301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0"/>
            <a:ext cx="6038850" cy="2360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2325" y="677863"/>
            <a:ext cx="7483475" cy="2713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4035" name="Immagin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31850" y="3344863"/>
            <a:ext cx="7473950" cy="2674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fade thruBlk="1"/>
  </p:transition>
  <p:timing>
    <p:tnLst>
      <p:par>
        <p:cTn id="1" dur="indefinite" restart="never" nodeType="tmRoot"/>
      </p:par>
    </p:tnLst>
  </p:timing>
</p:sld>
</file>

<file path=ppt/theme/theme1.xml><?xml version="1.0" encoding="utf-8"?>
<a:theme xmlns:a="http://schemas.openxmlformats.org/drawingml/2006/main" name="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Presentazione vuota">
  <a:themeElements>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6_Presentazione vuota">
  <a:themeElements>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Presentazione vuota">
  <a:themeElements>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0_Presentazione vuota">
  <a:themeElements>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Presentazione vuota">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Presentazione vuo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resentazione vuo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resentazione vuo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resentazione vuo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resentazione vuo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resentazione vuo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resentazione vuota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resentazione vuo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resentazione vuo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resentazione vuo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resentazione vuo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resentazione vuo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366</TotalTime>
  <Words>1924</Words>
  <Application>Microsoft Macintosh PowerPoint</Application>
  <PresentationFormat>Presentazione su schermo (4:3)</PresentationFormat>
  <Paragraphs>171</Paragraphs>
  <Slides>66</Slides>
  <Notes>29</Notes>
  <HiddenSlides>0</HiddenSlides>
  <MMClips>1</MMClips>
  <ScaleCrop>false</ScaleCrop>
  <HeadingPairs>
    <vt:vector size="8" baseType="variant">
      <vt:variant>
        <vt:lpstr>Caratteri utilizzati</vt:lpstr>
      </vt:variant>
      <vt:variant>
        <vt:i4>5</vt:i4>
      </vt:variant>
      <vt:variant>
        <vt:lpstr>Tema</vt:lpstr>
      </vt:variant>
      <vt:variant>
        <vt:i4>5</vt:i4>
      </vt:variant>
      <vt:variant>
        <vt:lpstr>Server OLE incorporati</vt:lpstr>
      </vt:variant>
      <vt:variant>
        <vt:i4>1</vt:i4>
      </vt:variant>
      <vt:variant>
        <vt:lpstr>Titoli diapositive</vt:lpstr>
      </vt:variant>
      <vt:variant>
        <vt:i4>66</vt:i4>
      </vt:variant>
    </vt:vector>
  </HeadingPairs>
  <TitlesOfParts>
    <vt:vector size="77" baseType="lpstr">
      <vt:lpstr>Calibri</vt:lpstr>
      <vt:lpstr>Georgia</vt:lpstr>
      <vt:lpstr>ＭＳ Ｐゴシック</vt:lpstr>
      <vt:lpstr>Times New Roman</vt:lpstr>
      <vt:lpstr>Arial</vt:lpstr>
      <vt:lpstr>Presentazione vuota</vt:lpstr>
      <vt:lpstr>1_Presentazione vuota</vt:lpstr>
      <vt:lpstr>16_Presentazione vuota</vt:lpstr>
      <vt:lpstr>2_Presentazione vuota</vt:lpstr>
      <vt:lpstr>10_Presentazione vuota</vt:lpstr>
      <vt:lpstr>Fotografia Photo Editor</vt:lpstr>
      <vt:lpstr>Presentazione di PowerPoint</vt:lpstr>
      <vt:lpstr>Presentazione di PowerPoint</vt:lpstr>
      <vt:lpstr>Emozioni</vt:lpstr>
      <vt:lpstr>Presentazione di PowerPoint</vt:lpstr>
      <vt:lpstr>Basic Emotions</vt:lpstr>
      <vt:lpstr>A cosa servono le emozioni di base?</vt:lpstr>
      <vt:lpstr>Emozioni</vt:lpstr>
      <vt:lpstr>Presentazione di PowerPoint</vt:lpstr>
      <vt:lpstr>Presentazione di PowerPoint</vt:lpstr>
      <vt:lpstr>Presentazione di PowerPoint</vt:lpstr>
      <vt:lpstr>Presentazione di PowerPoint</vt:lpstr>
      <vt:lpstr>Presentazione di PowerPoint</vt:lpstr>
      <vt:lpstr>Presentazione di PowerPoint</vt:lpstr>
      <vt:lpstr>EMG ED EMOZIONI</vt:lpstr>
      <vt:lpstr>Presentazione di PowerPoint</vt:lpstr>
      <vt:lpstr>Presentazione di PowerPoint</vt:lpstr>
      <vt:lpstr>Presentazione di PowerPoint</vt:lpstr>
      <vt:lpstr>Presentazione di PowerPoint</vt:lpstr>
      <vt:lpstr>Observing and Imitating Emotions</vt:lpstr>
      <vt:lpstr>Observing and Imitating Emotions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 Il nostro studio: organizzazione funzionale dell'insula e delle regioni perisilviane interne </vt:lpstr>
      <vt:lpstr>Metodi: Studio ICMS</vt:lpstr>
      <vt:lpstr>Disgusto</vt:lpstr>
      <vt:lpstr>Presentazione di PowerPoint</vt:lpstr>
      <vt:lpstr>Stato Affiliativo</vt:lpstr>
      <vt:lpstr>Presentazione di PowerPoint</vt:lpstr>
      <vt:lpstr>Presentazione di PowerPoint</vt:lpstr>
      <vt:lpstr>Presentazione di PowerPoint</vt:lpstr>
      <vt:lpstr>Presentazione di PowerPoint</vt:lpstr>
      <vt:lpstr>Emotion in action</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L’espressione del movimento</vt:lpstr>
      <vt:lpstr>Forms of Vitality</vt:lpstr>
      <vt:lpstr>Presentazione di PowerPoint</vt:lpstr>
      <vt:lpstr>Presentazione di PowerPoint</vt:lpstr>
      <vt:lpstr>Presentazione di PowerPoint</vt:lpstr>
      <vt:lpstr>Presentazione di PowerPoint</vt:lpstr>
      <vt:lpstr>Emozioni &amp; Azione:  Tra Esperienza ed Espressione</vt:lpstr>
      <vt:lpstr>Presentazione di PowerPoint</vt:lpstr>
      <vt:lpstr>Emotion Psychology</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vector>
  </TitlesOfParts>
  <Company/>
  <LinksUpToDate>false</LinksUpToDate>
  <SharedDoc>false</SharedDoc>
  <HyperlinksChanged>false</HyperlinksChanged>
  <AppVersion>15.0032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Utente di Microsoft Office</dc:creator>
  <cp:lastModifiedBy>Utente di Microsoft Office</cp:lastModifiedBy>
  <cp:revision>37</cp:revision>
  <dcterms:created xsi:type="dcterms:W3CDTF">2015-12-01T10:32:20Z</dcterms:created>
  <dcterms:modified xsi:type="dcterms:W3CDTF">2020-01-16T11:52:50Z</dcterms:modified>
</cp:coreProperties>
</file>